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63" r:id="rId3"/>
    <p:sldId id="270" r:id="rId4"/>
    <p:sldId id="272" r:id="rId5"/>
    <p:sldId id="273" r:id="rId6"/>
    <p:sldId id="274" r:id="rId7"/>
    <p:sldId id="267" r:id="rId8"/>
    <p:sldId id="271" r:id="rId9"/>
    <p:sldId id="1675" r:id="rId10"/>
    <p:sldId id="16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0" autoAdjust="0"/>
    <p:restoredTop sz="78173"/>
  </p:normalViewPr>
  <p:slideViewPr>
    <p:cSldViewPr snapToGrid="0">
      <p:cViewPr varScale="1">
        <p:scale>
          <a:sx n="110" d="100"/>
          <a:sy n="110" d="100"/>
        </p:scale>
        <p:origin x="1192"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9416-2AE5-254A-8B01-E8819CAB05E4}"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EFAC8-B92A-374F-A021-1AD78EA07F97}" type="slidenum">
              <a:rPr lang="en-US" smtClean="0"/>
              <a:t>‹#›</a:t>
            </a:fld>
            <a:endParaRPr lang="en-US"/>
          </a:p>
        </p:txBody>
      </p:sp>
    </p:spTree>
    <p:extLst>
      <p:ext uri="{BB962C8B-B14F-4D97-AF65-F5344CB8AC3E}">
        <p14:creationId xmlns:p14="http://schemas.microsoft.com/office/powerpoint/2010/main" val="330610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latin typeface="Montserrat" panose="00000500000000000000" pitchFamily="50" charset="0"/>
            </a:endParaRPr>
          </a:p>
        </p:txBody>
      </p:sp>
      <p:sp>
        <p:nvSpPr>
          <p:cNvPr id="4" name="Slide Number Placeholder 3"/>
          <p:cNvSpPr>
            <a:spLocks noGrp="1"/>
          </p:cNvSpPr>
          <p:nvPr>
            <p:ph type="sldNum" sz="quarter" idx="5"/>
          </p:nvPr>
        </p:nvSpPr>
        <p:spPr/>
        <p:txBody>
          <a:bodyPr/>
          <a:lstStyle/>
          <a:p>
            <a:fld id="{A25EFAC8-B92A-374F-A021-1AD78EA07F97}" type="slidenum">
              <a:rPr lang="en-US" smtClean="0"/>
              <a:t>1</a:t>
            </a:fld>
            <a:endParaRPr lang="en-US"/>
          </a:p>
        </p:txBody>
      </p:sp>
    </p:spTree>
    <p:extLst>
      <p:ext uri="{BB962C8B-B14F-4D97-AF65-F5344CB8AC3E}">
        <p14:creationId xmlns:p14="http://schemas.microsoft.com/office/powerpoint/2010/main" val="205597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3D496E-FF6E-CF40-ACCD-3A38D44CF730}" type="slidenum">
              <a:rPr lang="en-US" smtClean="0"/>
              <a:t>10</a:t>
            </a:fld>
            <a:endParaRPr lang="en-US"/>
          </a:p>
        </p:txBody>
      </p:sp>
    </p:spTree>
    <p:extLst>
      <p:ext uri="{BB962C8B-B14F-4D97-AF65-F5344CB8AC3E}">
        <p14:creationId xmlns:p14="http://schemas.microsoft.com/office/powerpoint/2010/main" val="93690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EFAC8-B92A-374F-A021-1AD78EA07F97}" type="slidenum">
              <a:rPr lang="en-US" smtClean="0"/>
              <a:t>2</a:t>
            </a:fld>
            <a:endParaRPr lang="en-US"/>
          </a:p>
        </p:txBody>
      </p:sp>
    </p:spTree>
    <p:extLst>
      <p:ext uri="{BB962C8B-B14F-4D97-AF65-F5344CB8AC3E}">
        <p14:creationId xmlns:p14="http://schemas.microsoft.com/office/powerpoint/2010/main" val="291367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EFAC8-B92A-374F-A021-1AD78EA07F97}" type="slidenum">
              <a:rPr lang="en-US" smtClean="0"/>
              <a:t>3</a:t>
            </a:fld>
            <a:endParaRPr lang="en-US"/>
          </a:p>
        </p:txBody>
      </p:sp>
    </p:spTree>
    <p:extLst>
      <p:ext uri="{BB962C8B-B14F-4D97-AF65-F5344CB8AC3E}">
        <p14:creationId xmlns:p14="http://schemas.microsoft.com/office/powerpoint/2010/main" val="40118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EFAC8-B92A-374F-A021-1AD78EA07F97}" type="slidenum">
              <a:rPr lang="en-US" smtClean="0"/>
              <a:t>4</a:t>
            </a:fld>
            <a:endParaRPr lang="en-US"/>
          </a:p>
        </p:txBody>
      </p:sp>
    </p:spTree>
    <p:extLst>
      <p:ext uri="{BB962C8B-B14F-4D97-AF65-F5344CB8AC3E}">
        <p14:creationId xmlns:p14="http://schemas.microsoft.com/office/powerpoint/2010/main" val="295858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EFAC8-B92A-374F-A021-1AD78EA07F97}" type="slidenum">
              <a:rPr lang="en-US" smtClean="0"/>
              <a:t>5</a:t>
            </a:fld>
            <a:endParaRPr lang="en-US"/>
          </a:p>
        </p:txBody>
      </p:sp>
    </p:spTree>
    <p:extLst>
      <p:ext uri="{BB962C8B-B14F-4D97-AF65-F5344CB8AC3E}">
        <p14:creationId xmlns:p14="http://schemas.microsoft.com/office/powerpoint/2010/main" val="98747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EFAC8-B92A-374F-A021-1AD78EA07F97}" type="slidenum">
              <a:rPr lang="en-US" smtClean="0"/>
              <a:t>6</a:t>
            </a:fld>
            <a:endParaRPr lang="en-US"/>
          </a:p>
        </p:txBody>
      </p:sp>
    </p:spTree>
    <p:extLst>
      <p:ext uri="{BB962C8B-B14F-4D97-AF65-F5344CB8AC3E}">
        <p14:creationId xmlns:p14="http://schemas.microsoft.com/office/powerpoint/2010/main" val="208903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25EFAC8-B92A-374F-A021-1AD78EA07F97}" type="slidenum">
              <a:rPr lang="en-US" smtClean="0"/>
              <a:t>7</a:t>
            </a:fld>
            <a:endParaRPr lang="en-US"/>
          </a:p>
        </p:txBody>
      </p:sp>
    </p:spTree>
    <p:extLst>
      <p:ext uri="{BB962C8B-B14F-4D97-AF65-F5344CB8AC3E}">
        <p14:creationId xmlns:p14="http://schemas.microsoft.com/office/powerpoint/2010/main" val="157965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25EFAC8-B92A-374F-A021-1AD78EA07F97}" type="slidenum">
              <a:rPr lang="en-US" smtClean="0"/>
              <a:t>8</a:t>
            </a:fld>
            <a:endParaRPr lang="en-US"/>
          </a:p>
        </p:txBody>
      </p:sp>
    </p:spTree>
    <p:extLst>
      <p:ext uri="{BB962C8B-B14F-4D97-AF65-F5344CB8AC3E}">
        <p14:creationId xmlns:p14="http://schemas.microsoft.com/office/powerpoint/2010/main" val="96422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3D496E-FF6E-CF40-ACCD-3A38D44CF730}" type="slidenum">
              <a:rPr lang="en-US" smtClean="0"/>
              <a:t>9</a:t>
            </a:fld>
            <a:endParaRPr lang="en-US"/>
          </a:p>
        </p:txBody>
      </p:sp>
    </p:spTree>
    <p:extLst>
      <p:ext uri="{BB962C8B-B14F-4D97-AF65-F5344CB8AC3E}">
        <p14:creationId xmlns:p14="http://schemas.microsoft.com/office/powerpoint/2010/main" val="359128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20ED-4D6C-6DC8-71D7-FD83AF8F39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5B7F78-54EC-8153-F2D6-9A0457683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420FD-5172-E466-279B-3EA11FD56FAF}"/>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5" name="Footer Placeholder 4">
            <a:extLst>
              <a:ext uri="{FF2B5EF4-FFF2-40B4-BE49-F238E27FC236}">
                <a16:creationId xmlns:a16="http://schemas.microsoft.com/office/drawing/2014/main" id="{4097A2D7-3424-4035-892C-F19628693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9CB96-4435-2753-5EDD-04406C569143}"/>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104708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386F-30BD-6625-C744-30B64C34FB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159EF-088B-FF2F-5458-83663258E0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7A80C-516F-9633-4DCC-F1E401EE7CDC}"/>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5" name="Footer Placeholder 4">
            <a:extLst>
              <a:ext uri="{FF2B5EF4-FFF2-40B4-BE49-F238E27FC236}">
                <a16:creationId xmlns:a16="http://schemas.microsoft.com/office/drawing/2014/main" id="{F068F37D-57AB-E4E2-AB3A-7A9D5A11A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736F6-191E-1215-CD10-F6E37A5D3311}"/>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94924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7BC55-AB0D-813D-0E27-8CC9969F14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E5D59A-941D-1A58-8D5B-BCD1211E6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F2659-98D4-DEE6-19F2-2A4C49E1D90D}"/>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5" name="Footer Placeholder 4">
            <a:extLst>
              <a:ext uri="{FF2B5EF4-FFF2-40B4-BE49-F238E27FC236}">
                <a16:creationId xmlns:a16="http://schemas.microsoft.com/office/drawing/2014/main" id="{400BAE1E-C7BF-25B8-176F-123551246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54374-3304-8177-9AB9-E1ED380BACB3}"/>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33100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363B-11DB-60CE-B9E9-737BEDD2F5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1E801-7E62-7947-BEEA-B2028CF17B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5B297-CBB2-7FD3-D058-D323F140FA96}"/>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5" name="Footer Placeholder 4">
            <a:extLst>
              <a:ext uri="{FF2B5EF4-FFF2-40B4-BE49-F238E27FC236}">
                <a16:creationId xmlns:a16="http://schemas.microsoft.com/office/drawing/2014/main" id="{292E1C91-1C89-5249-8B25-DAAE8F471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9E861-595B-BD4D-C695-5C0ABC52F929}"/>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92115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6F4B-D73A-4519-F3CF-6B1F4906C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DD2A85-620A-EEFE-1EC5-766082280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E225D5-15DC-0E51-C604-C83B72B14141}"/>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5" name="Footer Placeholder 4">
            <a:extLst>
              <a:ext uri="{FF2B5EF4-FFF2-40B4-BE49-F238E27FC236}">
                <a16:creationId xmlns:a16="http://schemas.microsoft.com/office/drawing/2014/main" id="{34ABF5B3-71F0-C716-D86F-DD3CB2AC7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3CAD3-FCE1-3DD9-68B9-CFD526F9C8CB}"/>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160112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0BDB-0077-72F8-C203-8EE8328A3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01B26-48FF-A64E-3553-E084A53D05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F21FAA-04AE-1691-0EBD-65DC6E4FD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F918B-E10C-E70A-236A-C5BCE99BC108}"/>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6" name="Footer Placeholder 5">
            <a:extLst>
              <a:ext uri="{FF2B5EF4-FFF2-40B4-BE49-F238E27FC236}">
                <a16:creationId xmlns:a16="http://schemas.microsoft.com/office/drawing/2014/main" id="{B8EB6CCD-DBA0-A7A0-345C-7D8A85AEF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8CD6F-EE3A-3758-F2B0-22C389754809}"/>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384118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85B8-6D58-87C7-16BC-340992729F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6A4317-0C9E-C4D2-A973-7BB2ABB02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7FB336-4191-B015-74E6-4A8855C44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37000-D5F5-9B90-8154-D948415E1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2FB333-2F29-A864-E2CF-DAF0EE8CE9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67DE10-B833-2E4E-3F44-E8499F4425EB}"/>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8" name="Footer Placeholder 7">
            <a:extLst>
              <a:ext uri="{FF2B5EF4-FFF2-40B4-BE49-F238E27FC236}">
                <a16:creationId xmlns:a16="http://schemas.microsoft.com/office/drawing/2014/main" id="{D471792F-B7C3-0673-75E9-4462B5884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E05B55-7136-7E66-0477-1BEA71867AB5}"/>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98495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E7CE-824D-25AC-6FA4-8514D770A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FB8F4-6310-9226-DC8D-1C128ACE611B}"/>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4" name="Footer Placeholder 3">
            <a:extLst>
              <a:ext uri="{FF2B5EF4-FFF2-40B4-BE49-F238E27FC236}">
                <a16:creationId xmlns:a16="http://schemas.microsoft.com/office/drawing/2014/main" id="{ACBF7A1B-308B-4A15-3F82-3DBB02871C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EE1D3-5530-0F68-654A-F5C47C10E3DD}"/>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204622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AB3B4-5F27-FEF0-62F3-ACB2B2F6F18E}"/>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3" name="Footer Placeholder 2">
            <a:extLst>
              <a:ext uri="{FF2B5EF4-FFF2-40B4-BE49-F238E27FC236}">
                <a16:creationId xmlns:a16="http://schemas.microsoft.com/office/drawing/2014/main" id="{78BCC51E-DDD5-906B-8D14-F6C9CD1295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AECA92-044F-1994-E42E-9853A45FE343}"/>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13742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F4B8-FACE-1071-5C59-8EA633B90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F17689-0432-828E-CD23-DB0FA1BD6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C4CB6-63FE-DEFA-59DD-2A6EFE107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6082D-0BC9-511E-6A96-122370516216}"/>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6" name="Footer Placeholder 5">
            <a:extLst>
              <a:ext uri="{FF2B5EF4-FFF2-40B4-BE49-F238E27FC236}">
                <a16:creationId xmlns:a16="http://schemas.microsoft.com/office/drawing/2014/main" id="{968AD884-BBD6-6823-E0C2-B20371509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6A3AB-D8DA-2AC4-D357-1E26EA013FB4}"/>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385480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A943-1D08-4F8C-E44C-67F50608B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C343B-6020-D06A-61FF-09DDAC6B0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817C96-0CF2-7FE0-984F-68E07F5AE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4AC8F-025B-B459-873C-B73F36B8E6BD}"/>
              </a:ext>
            </a:extLst>
          </p:cNvPr>
          <p:cNvSpPr>
            <a:spLocks noGrp="1"/>
          </p:cNvSpPr>
          <p:nvPr>
            <p:ph type="dt" sz="half" idx="10"/>
          </p:nvPr>
        </p:nvSpPr>
        <p:spPr/>
        <p:txBody>
          <a:bodyPr/>
          <a:lstStyle/>
          <a:p>
            <a:fld id="{294BCC94-F0C6-413E-A289-DE52BA4785C2}" type="datetimeFigureOut">
              <a:rPr lang="en-US" smtClean="0"/>
              <a:t>4/2/2024</a:t>
            </a:fld>
            <a:endParaRPr lang="en-US"/>
          </a:p>
        </p:txBody>
      </p:sp>
      <p:sp>
        <p:nvSpPr>
          <p:cNvPr id="6" name="Footer Placeholder 5">
            <a:extLst>
              <a:ext uri="{FF2B5EF4-FFF2-40B4-BE49-F238E27FC236}">
                <a16:creationId xmlns:a16="http://schemas.microsoft.com/office/drawing/2014/main" id="{F84354C8-6F41-A998-D76D-4CD7BAB5F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20192-5F42-3114-960C-B7D4E9E00CC7}"/>
              </a:ext>
            </a:extLst>
          </p:cNvPr>
          <p:cNvSpPr>
            <a:spLocks noGrp="1"/>
          </p:cNvSpPr>
          <p:nvPr>
            <p:ph type="sldNum" sz="quarter" idx="12"/>
          </p:nvPr>
        </p:nvSpPr>
        <p:spPr/>
        <p:txBody>
          <a:bodyPr/>
          <a:lstStyle/>
          <a:p>
            <a:fld id="{4752821F-0979-4326-98FF-936B85B1E2ED}" type="slidenum">
              <a:rPr lang="en-US" smtClean="0"/>
              <a:t>‹#›</a:t>
            </a:fld>
            <a:endParaRPr lang="en-US"/>
          </a:p>
        </p:txBody>
      </p:sp>
    </p:spTree>
    <p:extLst>
      <p:ext uri="{BB962C8B-B14F-4D97-AF65-F5344CB8AC3E}">
        <p14:creationId xmlns:p14="http://schemas.microsoft.com/office/powerpoint/2010/main" val="71833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E0759-AD7C-8156-25A1-ED6DE6331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53E6F-683E-FC3D-77DF-56AB2B5FB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F7442-EF97-118E-D85B-1126CCE1D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BCC94-F0C6-413E-A289-DE52BA4785C2}" type="datetimeFigureOut">
              <a:rPr lang="en-US" smtClean="0"/>
              <a:t>4/2/2024</a:t>
            </a:fld>
            <a:endParaRPr lang="en-US"/>
          </a:p>
        </p:txBody>
      </p:sp>
      <p:sp>
        <p:nvSpPr>
          <p:cNvPr id="5" name="Footer Placeholder 4">
            <a:extLst>
              <a:ext uri="{FF2B5EF4-FFF2-40B4-BE49-F238E27FC236}">
                <a16:creationId xmlns:a16="http://schemas.microsoft.com/office/drawing/2014/main" id="{4D310021-67D3-BF89-844C-6560D8CB8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BAA5B8-6FF6-C3C6-C5CE-222A2F9369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821F-0979-4326-98FF-936B85B1E2ED}" type="slidenum">
              <a:rPr lang="en-US" smtClean="0"/>
              <a:t>‹#›</a:t>
            </a:fld>
            <a:endParaRPr lang="en-US"/>
          </a:p>
        </p:txBody>
      </p:sp>
    </p:spTree>
    <p:extLst>
      <p:ext uri="{BB962C8B-B14F-4D97-AF65-F5344CB8AC3E}">
        <p14:creationId xmlns:p14="http://schemas.microsoft.com/office/powerpoint/2010/main" val="21374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regulations.utah.edu/research/7-001.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64696E-26AB-D5F7-0522-27C5E43FA29C}"/>
              </a:ext>
            </a:extLst>
          </p:cNvPr>
          <p:cNvSpPr>
            <a:spLocks noGrp="1"/>
          </p:cNvSpPr>
          <p:nvPr>
            <p:ph type="title"/>
          </p:nvPr>
        </p:nvSpPr>
        <p:spPr>
          <a:xfrm>
            <a:off x="1113182" y="0"/>
            <a:ext cx="11078817" cy="6857999"/>
          </a:xfrm>
        </p:spPr>
        <p:txBody>
          <a:bodyPr>
            <a:normAutofit/>
          </a:bodyPr>
          <a:lstStyle/>
          <a:p>
            <a:pPr algn="ctr"/>
            <a:r>
              <a:rPr lang="en-US" sz="5000" dirty="0">
                <a:latin typeface="Montserrat SemiBold" panose="00000700000000000000" pitchFamily="50" charset="0"/>
              </a:rPr>
              <a:t>Research Integrity Officer (RIO)</a:t>
            </a:r>
            <a:br>
              <a:rPr lang="en-US" sz="4000" dirty="0">
                <a:latin typeface="Montserrat SemiBold" panose="00000700000000000000" pitchFamily="50" charset="0"/>
              </a:rPr>
            </a:br>
            <a:br>
              <a:rPr lang="en-US" sz="4000" dirty="0">
                <a:latin typeface="Montserrat SemiBold" panose="00000700000000000000" pitchFamily="50" charset="0"/>
              </a:rPr>
            </a:br>
            <a:br>
              <a:rPr lang="en-US" sz="2400" dirty="0">
                <a:latin typeface="Montserrat SemiBold" panose="00000700000000000000" pitchFamily="50" charset="0"/>
              </a:rPr>
            </a:br>
            <a:r>
              <a:rPr lang="en-US" sz="2800" dirty="0">
                <a:latin typeface="Montserrat SemiBold" panose="00000700000000000000" pitchFamily="50" charset="0"/>
              </a:rPr>
              <a:t>Zachary Mitchell</a:t>
            </a:r>
            <a:br>
              <a:rPr lang="en-US" sz="2800" dirty="0">
                <a:latin typeface="Montserrat SemiBold" panose="00000700000000000000" pitchFamily="50" charset="0"/>
              </a:rPr>
            </a:br>
            <a:br>
              <a:rPr lang="en-US" sz="2800" dirty="0">
                <a:latin typeface="Montserrat SemiBold" panose="00000700000000000000" pitchFamily="50" charset="0"/>
              </a:rPr>
            </a:br>
            <a:r>
              <a:rPr lang="en-US" sz="2800" dirty="0">
                <a:latin typeface="Montserrat SemiBold" panose="00000700000000000000" pitchFamily="50" charset="0"/>
              </a:rPr>
              <a:t>Office of the Vice President for Research Integrity &amp; Compliance</a:t>
            </a:r>
            <a:br>
              <a:rPr lang="en-US" sz="2800" dirty="0">
                <a:latin typeface="Montserrat SemiBold" panose="00000700000000000000" pitchFamily="50" charset="0"/>
              </a:rPr>
            </a:br>
            <a:br>
              <a:rPr lang="en-US" sz="2800" dirty="0">
                <a:latin typeface="Montserrat SemiBold" panose="00000700000000000000" pitchFamily="50" charset="0"/>
              </a:rPr>
            </a:br>
            <a:r>
              <a:rPr lang="en-US" sz="2800" dirty="0">
                <a:latin typeface="Montserrat SemiBold" panose="00000700000000000000" pitchFamily="50" charset="0"/>
              </a:rPr>
              <a:t>March 26, 2024</a:t>
            </a:r>
            <a:endParaRPr lang="en-US" sz="4000" i="1" dirty="0">
              <a:latin typeface="Montserrat SemiBold" panose="00000700000000000000" pitchFamily="50" charset="0"/>
            </a:endParaRPr>
          </a:p>
        </p:txBody>
      </p:sp>
    </p:spTree>
    <p:extLst>
      <p:ext uri="{BB962C8B-B14F-4D97-AF65-F5344CB8AC3E}">
        <p14:creationId xmlns:p14="http://schemas.microsoft.com/office/powerpoint/2010/main" val="320671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AA7F5-ABB2-6E78-DE48-40514D3C351D}"/>
              </a:ext>
            </a:extLst>
          </p:cNvPr>
          <p:cNvPicPr>
            <a:picLocks noChangeAspect="1"/>
          </p:cNvPicPr>
          <p:nvPr/>
        </p:nvPicPr>
        <p:blipFill>
          <a:blip r:embed="rId3"/>
          <a:stretch>
            <a:fillRect/>
          </a:stretch>
        </p:blipFill>
        <p:spPr>
          <a:xfrm>
            <a:off x="0" y="-1"/>
            <a:ext cx="12192000" cy="1088571"/>
          </a:xfrm>
          <a:prstGeom prst="rect">
            <a:avLst/>
          </a:prstGeom>
        </p:spPr>
      </p:pic>
      <p:sp>
        <p:nvSpPr>
          <p:cNvPr id="5" name="TextBox 4">
            <a:extLst>
              <a:ext uri="{FF2B5EF4-FFF2-40B4-BE49-F238E27FC236}">
                <a16:creationId xmlns:a16="http://schemas.microsoft.com/office/drawing/2014/main" id="{F6ABD7CE-C5F1-9AFE-EBCB-ACDD6B1D6E2A}"/>
              </a:ext>
            </a:extLst>
          </p:cNvPr>
          <p:cNvSpPr txBox="1"/>
          <p:nvPr/>
        </p:nvSpPr>
        <p:spPr>
          <a:xfrm>
            <a:off x="220715" y="236507"/>
            <a:ext cx="11161987" cy="707886"/>
          </a:xfrm>
          <a:prstGeom prst="rect">
            <a:avLst/>
          </a:prstGeom>
          <a:noFill/>
        </p:spPr>
        <p:txBody>
          <a:bodyPr wrap="square" rtlCol="0">
            <a:spAutoFit/>
          </a:bodyPr>
          <a:lstStyle/>
          <a:p>
            <a:r>
              <a:rPr lang="en-US" sz="4000" dirty="0">
                <a:solidFill>
                  <a:schemeClr val="bg1"/>
                </a:solidFill>
                <a:latin typeface="Source Sans Pro" panose="020F0502020204030204" pitchFamily="34" charset="0"/>
                <a:ea typeface="Source Sans Pro" panose="020F0502020204030204" pitchFamily="34" charset="0"/>
              </a:rPr>
              <a:t>Risk Factors for Research Misconduct (RM)   </a:t>
            </a:r>
          </a:p>
        </p:txBody>
      </p:sp>
      <p:pic>
        <p:nvPicPr>
          <p:cNvPr id="11" name="Picture 10">
            <a:extLst>
              <a:ext uri="{FF2B5EF4-FFF2-40B4-BE49-F238E27FC236}">
                <a16:creationId xmlns:a16="http://schemas.microsoft.com/office/drawing/2014/main" id="{8F9ADB8A-ACBC-F45F-DA12-402AC85F20B0}"/>
              </a:ext>
            </a:extLst>
          </p:cNvPr>
          <p:cNvPicPr>
            <a:picLocks noChangeAspect="1"/>
          </p:cNvPicPr>
          <p:nvPr/>
        </p:nvPicPr>
        <p:blipFill>
          <a:blip r:embed="rId4"/>
          <a:stretch>
            <a:fillRect/>
          </a:stretch>
        </p:blipFill>
        <p:spPr>
          <a:xfrm>
            <a:off x="100356" y="1454327"/>
            <a:ext cx="11991287" cy="4956098"/>
          </a:xfrm>
          <a:prstGeom prst="rect">
            <a:avLst/>
          </a:prstGeom>
        </p:spPr>
      </p:pic>
    </p:spTree>
    <p:extLst>
      <p:ext uri="{BB962C8B-B14F-4D97-AF65-F5344CB8AC3E}">
        <p14:creationId xmlns:p14="http://schemas.microsoft.com/office/powerpoint/2010/main" val="177662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56A5-7672-05F1-51F5-EF6C74732339}"/>
              </a:ext>
            </a:extLst>
          </p:cNvPr>
          <p:cNvSpPr>
            <a:spLocks noGrp="1"/>
          </p:cNvSpPr>
          <p:nvPr>
            <p:ph type="title"/>
          </p:nvPr>
        </p:nvSpPr>
        <p:spPr>
          <a:xfrm>
            <a:off x="348346" y="223157"/>
            <a:ext cx="11035420" cy="939574"/>
          </a:xfrm>
        </p:spPr>
        <p:txBody>
          <a:bodyPr>
            <a:normAutofit/>
          </a:bodyPr>
          <a:lstStyle/>
          <a:p>
            <a:r>
              <a:rPr lang="en-US" sz="4000" dirty="0">
                <a:latin typeface="Montserrat SemiBold" panose="00000700000000000000" pitchFamily="50" charset="0"/>
              </a:rPr>
              <a:t>Mission and Services</a:t>
            </a:r>
          </a:p>
        </p:txBody>
      </p:sp>
      <p:sp>
        <p:nvSpPr>
          <p:cNvPr id="4" name="TextBox 3">
            <a:extLst>
              <a:ext uri="{FF2B5EF4-FFF2-40B4-BE49-F238E27FC236}">
                <a16:creationId xmlns:a16="http://schemas.microsoft.com/office/drawing/2014/main" id="{E45915CB-E65B-CB28-F146-766C1E997371}"/>
              </a:ext>
            </a:extLst>
          </p:cNvPr>
          <p:cNvSpPr txBox="1"/>
          <p:nvPr/>
        </p:nvSpPr>
        <p:spPr>
          <a:xfrm>
            <a:off x="348346" y="1326592"/>
            <a:ext cx="11518306" cy="5601533"/>
          </a:xfrm>
          <a:prstGeom prst="rect">
            <a:avLst/>
          </a:prstGeom>
          <a:noFill/>
        </p:spPr>
        <p:txBody>
          <a:bodyPr wrap="square" rtlCol="0">
            <a:spAutoFit/>
          </a:bodyPr>
          <a:lstStyle/>
          <a:p>
            <a:r>
              <a:rPr lang="en-US" sz="1900" u="sng" dirty="0">
                <a:latin typeface="Montserrat" panose="00000500000000000000" pitchFamily="50" charset="0"/>
              </a:rPr>
              <a:t>Mission:</a:t>
            </a:r>
          </a:p>
          <a:p>
            <a:pPr marL="573088" indent="-338138">
              <a:buAutoNum type="arabicParenBoth"/>
            </a:pPr>
            <a:r>
              <a:rPr lang="en-US" sz="1900" dirty="0">
                <a:latin typeface="Montserrat" panose="00000500000000000000" pitchFamily="50" charset="0"/>
              </a:rPr>
              <a:t>Ensure integrity in in the proposal, performance, review, and reporting of research activities.</a:t>
            </a:r>
          </a:p>
          <a:p>
            <a:pPr marL="573088" indent="-338138">
              <a:buAutoNum type="arabicParenBoth"/>
            </a:pPr>
            <a:r>
              <a:rPr lang="en-US" sz="1900" dirty="0">
                <a:latin typeface="Montserrat" panose="00000500000000000000" pitchFamily="50" charset="0"/>
              </a:rPr>
              <a:t>Promote the safe and respectful treatment of all individuals associated with University research activities and environments.</a:t>
            </a:r>
          </a:p>
          <a:p>
            <a:pPr>
              <a:spcBef>
                <a:spcPts val="1200"/>
              </a:spcBef>
            </a:pPr>
            <a:r>
              <a:rPr lang="en-US" sz="1900" u="sng" dirty="0">
                <a:latin typeface="Montserrat" panose="00000500000000000000" pitchFamily="50" charset="0"/>
              </a:rPr>
              <a:t>The RIO has the expertise, responsibility, and authority to:</a:t>
            </a:r>
          </a:p>
          <a:p>
            <a:pPr marL="573088" lvl="1" indent="-287338">
              <a:spcAft>
                <a:spcPts val="600"/>
              </a:spcAft>
              <a:buClr>
                <a:srgbClr val="D81E00"/>
              </a:buClr>
              <a:buSzPct val="120000"/>
              <a:buFont typeface="Arial" panose="020B0604020202020204" pitchFamily="34" charset="0"/>
              <a:buChar char="•"/>
            </a:pPr>
            <a:r>
              <a:rPr lang="en-US" sz="1900" dirty="0">
                <a:latin typeface="Montserrat" panose="00000500000000000000" pitchFamily="50" charset="0"/>
              </a:rPr>
              <a:t>Manage allegations of </a:t>
            </a:r>
            <a:r>
              <a:rPr lang="en-US" sz="1900" b="1" dirty="0">
                <a:latin typeface="Montserrat" panose="00000500000000000000" pitchFamily="50" charset="0"/>
              </a:rPr>
              <a:t>research misconduct</a:t>
            </a:r>
            <a:r>
              <a:rPr lang="en-US" sz="1900" dirty="0">
                <a:latin typeface="Montserrat" panose="00000500000000000000" pitchFamily="50" charset="0"/>
              </a:rPr>
              <a:t> and the process for addressing and resolving allegations (as defined in </a:t>
            </a:r>
            <a:r>
              <a:rPr lang="en-US" sz="1900" dirty="0">
                <a:latin typeface="Montserrat" panose="00000500000000000000" pitchFamily="50" charset="0"/>
                <a:hlinkClick r:id="rId4"/>
              </a:rPr>
              <a:t>University Policy 7-001</a:t>
            </a:r>
            <a:r>
              <a:rPr lang="en-US" sz="1900" dirty="0">
                <a:latin typeface="Montserrat" panose="00000500000000000000" pitchFamily="50" charset="0"/>
              </a:rPr>
              <a:t>).</a:t>
            </a:r>
          </a:p>
          <a:p>
            <a:pPr marL="573088" lvl="1" indent="-287338">
              <a:spcAft>
                <a:spcPts val="600"/>
              </a:spcAft>
              <a:buClr>
                <a:srgbClr val="D81E00"/>
              </a:buClr>
              <a:buSzPct val="120000"/>
              <a:buFont typeface="Arial" panose="020B0604020202020204" pitchFamily="34" charset="0"/>
              <a:buChar char="•"/>
            </a:pPr>
            <a:r>
              <a:rPr lang="en-US" sz="1900" dirty="0">
                <a:latin typeface="Montserrat" panose="00000500000000000000" pitchFamily="50" charset="0"/>
              </a:rPr>
              <a:t>Facilitate the resolution of complaints and concerns of </a:t>
            </a:r>
            <a:r>
              <a:rPr lang="en-US" sz="1900" b="1" dirty="0">
                <a:latin typeface="Montserrat" panose="00000500000000000000" pitchFamily="50" charset="0"/>
              </a:rPr>
              <a:t>unprofessional behavior </a:t>
            </a:r>
            <a:r>
              <a:rPr lang="en-US" sz="1900" dirty="0">
                <a:latin typeface="Montserrat" panose="00000500000000000000" pitchFamily="50" charset="0"/>
              </a:rPr>
              <a:t>occurring in the research environment through coordination with cognizant University leadership and administrative offices.</a:t>
            </a:r>
          </a:p>
          <a:p>
            <a:pPr marL="573088" lvl="1" indent="-287338">
              <a:spcAft>
                <a:spcPts val="600"/>
              </a:spcAft>
              <a:buClr>
                <a:srgbClr val="D81E00"/>
              </a:buClr>
              <a:buSzPct val="120000"/>
              <a:buFont typeface="Arial" panose="020B0604020202020204" pitchFamily="34" charset="0"/>
              <a:buChar char="•"/>
            </a:pPr>
            <a:r>
              <a:rPr lang="en-US" sz="1900" dirty="0">
                <a:latin typeface="Montserrat" panose="00000500000000000000" pitchFamily="50" charset="0"/>
              </a:rPr>
              <a:t>Develop and advance University </a:t>
            </a:r>
            <a:r>
              <a:rPr lang="en-US" sz="1900" b="1" dirty="0">
                <a:latin typeface="Montserrat" panose="00000500000000000000" pitchFamily="50" charset="0"/>
              </a:rPr>
              <a:t>regulations</a:t>
            </a:r>
            <a:r>
              <a:rPr lang="en-US" sz="1900" dirty="0">
                <a:latin typeface="Montserrat" panose="00000500000000000000" pitchFamily="50" charset="0"/>
              </a:rPr>
              <a:t> related to all areas of research integrity.</a:t>
            </a:r>
          </a:p>
          <a:p>
            <a:pPr marL="573088" lvl="1" indent="-287338">
              <a:spcAft>
                <a:spcPts val="600"/>
              </a:spcAft>
              <a:buClr>
                <a:srgbClr val="D81E00"/>
              </a:buClr>
              <a:buSzPct val="120000"/>
              <a:buFont typeface="Arial" panose="020B0604020202020204" pitchFamily="34" charset="0"/>
              <a:buChar char="•"/>
            </a:pPr>
            <a:r>
              <a:rPr lang="en-US" sz="1900" dirty="0">
                <a:latin typeface="Montserrat" panose="00000500000000000000" pitchFamily="50" charset="0"/>
              </a:rPr>
              <a:t>Design and implement </a:t>
            </a:r>
            <a:r>
              <a:rPr lang="en-US" sz="1900" b="1" dirty="0">
                <a:latin typeface="Montserrat" panose="00000500000000000000" pitchFamily="50" charset="0"/>
              </a:rPr>
              <a:t>education and training</a:t>
            </a:r>
            <a:r>
              <a:rPr lang="en-US" sz="1900" dirty="0">
                <a:latin typeface="Montserrat" panose="00000500000000000000" pitchFamily="50" charset="0"/>
              </a:rPr>
              <a:t> to</a:t>
            </a:r>
          </a:p>
          <a:p>
            <a:pPr marL="1085850" lvl="2" indent="-342900">
              <a:spcAft>
                <a:spcPts val="600"/>
              </a:spcAft>
              <a:buSzPct val="100000"/>
              <a:buFont typeface="+mj-lt"/>
              <a:buAutoNum type="arabicPeriod"/>
            </a:pPr>
            <a:r>
              <a:rPr lang="en-US" sz="1900" dirty="0">
                <a:latin typeface="Montserrat" panose="00000500000000000000" pitchFamily="50" charset="0"/>
              </a:rPr>
              <a:t>promote ethical, responsible, and professional conduct of research, in addition to other critical topics related to research integrity and compliance.</a:t>
            </a:r>
          </a:p>
          <a:p>
            <a:pPr marL="1085850" lvl="2" indent="-342900">
              <a:spcAft>
                <a:spcPts val="600"/>
              </a:spcAft>
              <a:buSzPct val="100000"/>
              <a:buFont typeface="+mj-lt"/>
              <a:buAutoNum type="arabicPeriod"/>
            </a:pPr>
            <a:r>
              <a:rPr lang="en-US" sz="1900" dirty="0">
                <a:latin typeface="Montserrat" panose="00000500000000000000" pitchFamily="50" charset="0"/>
              </a:rPr>
              <a:t>prevent research misconduct, detrimental, and questionable research practices (DRPs and QRPs).</a:t>
            </a:r>
            <a:endParaRPr lang="en-US" sz="1900" u="sng" dirty="0">
              <a:latin typeface="Montserrat" panose="00000500000000000000" pitchFamily="50" charset="0"/>
            </a:endParaRPr>
          </a:p>
        </p:txBody>
      </p:sp>
    </p:spTree>
    <p:extLst>
      <p:ext uri="{BB962C8B-B14F-4D97-AF65-F5344CB8AC3E}">
        <p14:creationId xmlns:p14="http://schemas.microsoft.com/office/powerpoint/2010/main" val="395988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1"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7E58E745-1574-6036-1820-0CD8B8D755EB}"/>
              </a:ext>
            </a:extLst>
          </p:cNvPr>
          <p:cNvPicPr>
            <a:picLocks noChangeAspect="1"/>
          </p:cNvPicPr>
          <p:nvPr/>
        </p:nvPicPr>
        <p:blipFill>
          <a:blip r:embed="rId3"/>
          <a:stretch>
            <a:fillRect/>
          </a:stretch>
        </p:blipFill>
        <p:spPr>
          <a:xfrm>
            <a:off x="4102608" y="0"/>
            <a:ext cx="3986783" cy="6844264"/>
          </a:xfrm>
          <a:prstGeom prst="rect">
            <a:avLst/>
          </a:prstGeom>
        </p:spPr>
      </p:pic>
    </p:spTree>
    <p:extLst>
      <p:ext uri="{BB962C8B-B14F-4D97-AF65-F5344CB8AC3E}">
        <p14:creationId xmlns:p14="http://schemas.microsoft.com/office/powerpoint/2010/main" val="242642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56A5-7672-05F1-51F5-EF6C74732339}"/>
              </a:ext>
            </a:extLst>
          </p:cNvPr>
          <p:cNvSpPr>
            <a:spLocks noGrp="1"/>
          </p:cNvSpPr>
          <p:nvPr>
            <p:ph type="title"/>
          </p:nvPr>
        </p:nvSpPr>
        <p:spPr>
          <a:xfrm>
            <a:off x="348346" y="223157"/>
            <a:ext cx="11035420" cy="939574"/>
          </a:xfrm>
        </p:spPr>
        <p:txBody>
          <a:bodyPr>
            <a:normAutofit/>
          </a:bodyPr>
          <a:lstStyle/>
          <a:p>
            <a:r>
              <a:rPr lang="en-US" sz="4000" dirty="0">
                <a:latin typeface="Montserrat SemiBold" panose="00000700000000000000" pitchFamily="50" charset="0"/>
              </a:rPr>
              <a:t>Scenarios</a:t>
            </a:r>
          </a:p>
        </p:txBody>
      </p:sp>
      <p:sp>
        <p:nvSpPr>
          <p:cNvPr id="5" name="TextBox 4">
            <a:extLst>
              <a:ext uri="{FF2B5EF4-FFF2-40B4-BE49-F238E27FC236}">
                <a16:creationId xmlns:a16="http://schemas.microsoft.com/office/drawing/2014/main" id="{424AA738-F36C-7D87-2729-0A1D3DA8C39A}"/>
              </a:ext>
            </a:extLst>
          </p:cNvPr>
          <p:cNvSpPr txBox="1"/>
          <p:nvPr/>
        </p:nvSpPr>
        <p:spPr>
          <a:xfrm>
            <a:off x="348345" y="1342091"/>
            <a:ext cx="11696509" cy="5262979"/>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800" dirty="0">
                <a:effectLst/>
                <a:latin typeface="Montserrat" pitchFamily="2" charset="77"/>
                <a:ea typeface="Aptos" panose="020B0004020202020204" pitchFamily="34" charset="0"/>
                <a:cs typeface="Times New Roman (Body CS)"/>
              </a:rPr>
              <a:t>Two researchers collaborated on a grant application to a federal agency that was unfunded. After some time passes without making any progress on the proposal, one of the researchers redevelops the application and resubmits. Is this plagiarism? </a:t>
            </a:r>
          </a:p>
          <a:p>
            <a:pPr marL="342900" marR="0" lvl="0" indent="-342900">
              <a:spcBef>
                <a:spcPts val="0"/>
              </a:spcBef>
              <a:spcAft>
                <a:spcPts val="0"/>
              </a:spcAft>
              <a:buFont typeface="Arial" panose="020B0604020202020204" pitchFamily="34" charset="0"/>
              <a:buChar char="•"/>
            </a:pPr>
            <a:r>
              <a:rPr lang="en-US" sz="2800" dirty="0">
                <a:effectLst/>
                <a:latin typeface="Montserrat" pitchFamily="2" charset="77"/>
                <a:ea typeface="Aptos" panose="020B0004020202020204" pitchFamily="34" charset="0"/>
                <a:cs typeface="Times New Roman (Body CS)"/>
              </a:rPr>
              <a:t>What if the other author’s contributions (e.g., their ideas and writing) were removed prior to resubmission?</a:t>
            </a:r>
          </a:p>
          <a:p>
            <a:pPr marL="342900" marR="0" lvl="0" indent="-342900">
              <a:spcBef>
                <a:spcPts val="0"/>
              </a:spcBef>
              <a:spcAft>
                <a:spcPts val="0"/>
              </a:spcAft>
              <a:buFont typeface="Arial" panose="020B0604020202020204" pitchFamily="34" charset="0"/>
              <a:buChar char="•"/>
            </a:pPr>
            <a:r>
              <a:rPr lang="en-US" sz="2800" dirty="0">
                <a:solidFill>
                  <a:srgbClr val="000000"/>
                </a:solidFill>
                <a:latin typeface="Montserrat" pitchFamily="2" charset="77"/>
                <a:ea typeface="Aptos" panose="020B0004020202020204" pitchFamily="34" charset="0"/>
              </a:rPr>
              <a:t>ORI Proposed Revisions to </a:t>
            </a:r>
            <a:r>
              <a:rPr lang="en-US" sz="2800" dirty="0">
                <a:solidFill>
                  <a:srgbClr val="000000"/>
                </a:solidFill>
                <a:effectLst/>
                <a:latin typeface="Montserrat" pitchFamily="2" charset="77"/>
                <a:ea typeface="Aptos" panose="020B0004020202020204" pitchFamily="34" charset="0"/>
              </a:rPr>
              <a:t>42 CFR § 93.230</a:t>
            </a:r>
            <a:r>
              <a:rPr lang="en-US" sz="2800" dirty="0">
                <a:effectLst/>
                <a:latin typeface="Montserrat" pitchFamily="2" charset="77"/>
                <a:ea typeface="Aptos" panose="020B0004020202020204" pitchFamily="34" charset="0"/>
              </a:rPr>
              <a:t>(b): “Plagiarism does not include self-plagiarism or authorship or credit disputes including disputes among former collaborators who participated jointly in the development or conduct of a research project.”</a:t>
            </a:r>
          </a:p>
        </p:txBody>
      </p:sp>
    </p:spTree>
    <p:extLst>
      <p:ext uri="{BB962C8B-B14F-4D97-AF65-F5344CB8AC3E}">
        <p14:creationId xmlns:p14="http://schemas.microsoft.com/office/powerpoint/2010/main" val="248845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56A5-7672-05F1-51F5-EF6C74732339}"/>
              </a:ext>
            </a:extLst>
          </p:cNvPr>
          <p:cNvSpPr>
            <a:spLocks noGrp="1"/>
          </p:cNvSpPr>
          <p:nvPr>
            <p:ph type="title"/>
          </p:nvPr>
        </p:nvSpPr>
        <p:spPr>
          <a:xfrm>
            <a:off x="348346" y="223157"/>
            <a:ext cx="11035420" cy="939574"/>
          </a:xfrm>
        </p:spPr>
        <p:txBody>
          <a:bodyPr>
            <a:normAutofit/>
          </a:bodyPr>
          <a:lstStyle/>
          <a:p>
            <a:r>
              <a:rPr lang="en-US" sz="4000" dirty="0">
                <a:latin typeface="Montserrat SemiBold" panose="00000700000000000000" pitchFamily="50" charset="0"/>
              </a:rPr>
              <a:t>Scenarios</a:t>
            </a:r>
          </a:p>
        </p:txBody>
      </p:sp>
      <p:sp>
        <p:nvSpPr>
          <p:cNvPr id="5" name="TextBox 4">
            <a:extLst>
              <a:ext uri="{FF2B5EF4-FFF2-40B4-BE49-F238E27FC236}">
                <a16:creationId xmlns:a16="http://schemas.microsoft.com/office/drawing/2014/main" id="{424AA738-F36C-7D87-2729-0A1D3DA8C39A}"/>
              </a:ext>
            </a:extLst>
          </p:cNvPr>
          <p:cNvSpPr txBox="1"/>
          <p:nvPr/>
        </p:nvSpPr>
        <p:spPr>
          <a:xfrm>
            <a:off x="348345" y="1342091"/>
            <a:ext cx="11696509" cy="5262979"/>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800" dirty="0">
                <a:solidFill>
                  <a:srgbClr val="000000"/>
                </a:solidFill>
                <a:effectLst/>
                <a:latin typeface="Montserrat" pitchFamily="2" charset="77"/>
                <a:ea typeface="Aptos" panose="020B0004020202020204" pitchFamily="34" charset="0"/>
                <a:cs typeface="Times New Roman" panose="02020603050405020304" pitchFamily="18" charset="0"/>
              </a:rPr>
              <a:t>A researcher consults with a colleague from another lab and ends up using an </a:t>
            </a:r>
            <a:r>
              <a:rPr lang="en-US" sz="2800" dirty="0">
                <a:solidFill>
                  <a:srgbClr val="000000"/>
                </a:solidFill>
                <a:latin typeface="Montserrat" pitchFamily="2" charset="77"/>
                <a:ea typeface="Aptos" panose="020B0004020202020204" pitchFamily="34" charset="0"/>
                <a:cs typeface="Times New Roman" panose="02020603050405020304" pitchFamily="18" charset="0"/>
              </a:rPr>
              <a:t>innovative </a:t>
            </a:r>
            <a:r>
              <a:rPr lang="en-US" sz="2800" dirty="0">
                <a:solidFill>
                  <a:srgbClr val="000000"/>
                </a:solidFill>
                <a:effectLst/>
                <a:latin typeface="Montserrat" pitchFamily="2" charset="77"/>
                <a:ea typeface="Aptos" panose="020B0004020202020204" pitchFamily="34" charset="0"/>
                <a:cs typeface="Times New Roman" panose="02020603050405020304" pitchFamily="18" charset="0"/>
              </a:rPr>
              <a:t>assay that was developed by the colleague. No citation or acknowledgment is provided in the methodology section. An allegation of plagiarism is submitted. Is this research misconduct?</a:t>
            </a:r>
          </a:p>
          <a:p>
            <a:pPr marL="342900" indent="-342900">
              <a:buFont typeface="Arial" panose="020B0604020202020204" pitchFamily="34" charset="0"/>
              <a:buChar char="•"/>
            </a:pPr>
            <a:r>
              <a:rPr lang="en-US" sz="2800" dirty="0">
                <a:solidFill>
                  <a:srgbClr val="000000"/>
                </a:solidFill>
                <a:latin typeface="Montserrat" pitchFamily="2" charset="77"/>
                <a:ea typeface="Aptos" panose="020B0004020202020204" pitchFamily="34" charset="0"/>
              </a:rPr>
              <a:t>ORI Proposed Revisions to </a:t>
            </a:r>
            <a:r>
              <a:rPr lang="en-US" sz="2800" dirty="0">
                <a:solidFill>
                  <a:srgbClr val="000000"/>
                </a:solidFill>
                <a:effectLst/>
                <a:latin typeface="Montserrat" pitchFamily="2" charset="77"/>
                <a:ea typeface="Aptos" panose="020B0004020202020204" pitchFamily="34" charset="0"/>
              </a:rPr>
              <a:t>42 CFR § 93.230</a:t>
            </a:r>
            <a:r>
              <a:rPr lang="en-US" sz="2800" dirty="0">
                <a:solidFill>
                  <a:srgbClr val="000000"/>
                </a:solidFill>
                <a:latin typeface="Montserrat" pitchFamily="2" charset="77"/>
              </a:rPr>
              <a:t>(a): Plagiarism includes the unattributed verbatim or nearly verbatim copying of sentences and paragraphs from another's work, which materially mislead the reader regarding the contributions of the author. It does not include the limited use of identical or nearly-identical phrases which describe a commonly-used methodology.</a:t>
            </a:r>
          </a:p>
        </p:txBody>
      </p:sp>
    </p:spTree>
    <p:extLst>
      <p:ext uri="{BB962C8B-B14F-4D97-AF65-F5344CB8AC3E}">
        <p14:creationId xmlns:p14="http://schemas.microsoft.com/office/powerpoint/2010/main" val="23013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56A5-7672-05F1-51F5-EF6C74732339}"/>
              </a:ext>
            </a:extLst>
          </p:cNvPr>
          <p:cNvSpPr>
            <a:spLocks noGrp="1"/>
          </p:cNvSpPr>
          <p:nvPr>
            <p:ph type="title"/>
          </p:nvPr>
        </p:nvSpPr>
        <p:spPr>
          <a:xfrm>
            <a:off x="348346" y="223157"/>
            <a:ext cx="11035420" cy="939574"/>
          </a:xfrm>
        </p:spPr>
        <p:txBody>
          <a:bodyPr>
            <a:normAutofit/>
          </a:bodyPr>
          <a:lstStyle/>
          <a:p>
            <a:r>
              <a:rPr lang="en-US" sz="4000" dirty="0">
                <a:latin typeface="Montserrat SemiBold" panose="00000700000000000000" pitchFamily="50" charset="0"/>
              </a:rPr>
              <a:t>Scenarios</a:t>
            </a:r>
          </a:p>
        </p:txBody>
      </p:sp>
      <p:sp>
        <p:nvSpPr>
          <p:cNvPr id="5" name="TextBox 4">
            <a:extLst>
              <a:ext uri="{FF2B5EF4-FFF2-40B4-BE49-F238E27FC236}">
                <a16:creationId xmlns:a16="http://schemas.microsoft.com/office/drawing/2014/main" id="{424AA738-F36C-7D87-2729-0A1D3DA8C39A}"/>
              </a:ext>
            </a:extLst>
          </p:cNvPr>
          <p:cNvSpPr txBox="1"/>
          <p:nvPr/>
        </p:nvSpPr>
        <p:spPr>
          <a:xfrm>
            <a:off x="348345" y="1342091"/>
            <a:ext cx="11696509" cy="3970318"/>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800" dirty="0">
                <a:solidFill>
                  <a:srgbClr val="000000"/>
                </a:solidFill>
                <a:effectLst/>
                <a:latin typeface="Montserrat" pitchFamily="2" charset="77"/>
                <a:ea typeface="Aptos" panose="020B0004020202020204" pitchFamily="34" charset="0"/>
                <a:cs typeface="Times New Roman" panose="02020603050405020304" pitchFamily="18" charset="0"/>
              </a:rPr>
              <a:t>A researcher comes to your institution from another University where they have recently published an influential manuscript in a high-profile journal. After establishing a lab at your institution, the researcher submits for and is awarded a grant based on the work at the previous University. Allegations are then raised that the researcher falsified and fabricated data in the published research from the previous University. Which institution is responsible for assessing the alleged research misconduct?</a:t>
            </a:r>
            <a:endParaRPr lang="en-US" sz="2800" dirty="0">
              <a:effectLst/>
              <a:latin typeface="Montserrat"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0436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1051E7-C01B-9C42-2303-F83620A54A01}"/>
              </a:ext>
            </a:extLst>
          </p:cNvPr>
          <p:cNvSpPr txBox="1"/>
          <p:nvPr/>
        </p:nvSpPr>
        <p:spPr>
          <a:xfrm>
            <a:off x="1403539" y="151179"/>
            <a:ext cx="10666541" cy="6555641"/>
          </a:xfrm>
          <a:prstGeom prst="rect">
            <a:avLst/>
          </a:prstGeom>
          <a:noFill/>
        </p:spPr>
        <p:txBody>
          <a:bodyPr wrap="square" rtlCol="0">
            <a:spAutoFit/>
          </a:bodyPr>
          <a:lstStyle/>
          <a:p>
            <a:r>
              <a:rPr lang="en-US" sz="2800" dirty="0">
                <a:effectLst/>
                <a:latin typeface="Montserrat" pitchFamily="2" charset="77"/>
              </a:rPr>
              <a:t>Andrea</a:t>
            </a:r>
            <a:r>
              <a:rPr lang="en-US" sz="2800" dirty="0">
                <a:latin typeface="Montserrat" pitchFamily="2" charset="77"/>
              </a:rPr>
              <a:t> is a study coordinator in a cardiovascular department clinical trial unit assigned to support the department chair, Dr. Smyth, in enrolling participants into a clinical trial to test the safety of Therapy A. The study is being conducted within a consortium, which Dr. Smyth feels is important to perform well in. The study is not going well, however, due to strict blood pressure (BP) inclusion criteria. Despite significant efforts by Andrea to recruit participants to this difficult study, Dr. Smyth</a:t>
            </a:r>
            <a:r>
              <a:rPr lang="en-US" sz="2800" dirty="0">
                <a:effectLst/>
                <a:latin typeface="Montserrat" pitchFamily="2" charset="77"/>
              </a:rPr>
              <a:t> begins pressuring Andrea to increase enrollment, calling and texting her in the evenings and early mornings, insisting that she stop working on other projects to focus exclusively on recruitment for Therapy A, emailing her and Cc’ing her supervisors, suggesting that if she can’t reach enrollment goals that she can’t “cut it” in research.</a:t>
            </a:r>
          </a:p>
        </p:txBody>
      </p:sp>
    </p:spTree>
    <p:extLst>
      <p:ext uri="{BB962C8B-B14F-4D97-AF65-F5344CB8AC3E}">
        <p14:creationId xmlns:p14="http://schemas.microsoft.com/office/powerpoint/2010/main" val="306647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1051E7-C01B-9C42-2303-F83620A54A01}"/>
              </a:ext>
            </a:extLst>
          </p:cNvPr>
          <p:cNvSpPr txBox="1"/>
          <p:nvPr/>
        </p:nvSpPr>
        <p:spPr>
          <a:xfrm>
            <a:off x="1425054" y="77191"/>
            <a:ext cx="10666541" cy="4832092"/>
          </a:xfrm>
          <a:prstGeom prst="rect">
            <a:avLst/>
          </a:prstGeom>
          <a:noFill/>
        </p:spPr>
        <p:txBody>
          <a:bodyPr wrap="square" rtlCol="0">
            <a:spAutoFit/>
          </a:bodyPr>
          <a:lstStyle/>
          <a:p>
            <a:r>
              <a:rPr lang="en-US" sz="2800" dirty="0">
                <a:effectLst/>
                <a:latin typeface="Montserrat" pitchFamily="2" charset="77"/>
              </a:rPr>
              <a:t>Suddenly, enrollment starts to increase, and for a few weeks, Dr. Smyth is very pleased. However, after about a month, a research assistant on the team responsible for data entry, starts to receive queries from the study sponsor questioning the enrollment BP of each new </a:t>
            </a:r>
            <a:r>
              <a:rPr lang="en-US" sz="2800" dirty="0">
                <a:latin typeface="Montserrat" pitchFamily="2" charset="77"/>
              </a:rPr>
              <a:t>enrollment over the last month </a:t>
            </a:r>
            <a:r>
              <a:rPr lang="en-US" sz="2800" dirty="0">
                <a:effectLst/>
                <a:latin typeface="Montserrat" pitchFamily="2" charset="77"/>
              </a:rPr>
              <a:t>because of the significant differences from pre-enrollment values from the participant’s medical records. Paul mentions the discrepancy to Dr. Smyth, who accuses Andrea of knowingly recording lower </a:t>
            </a:r>
            <a:r>
              <a:rPr lang="en-US" sz="2800" dirty="0">
                <a:latin typeface="Montserrat" pitchFamily="2" charset="77"/>
              </a:rPr>
              <a:t>BP values to get them past inclusion criteria.</a:t>
            </a:r>
          </a:p>
        </p:txBody>
      </p:sp>
    </p:spTree>
    <p:extLst>
      <p:ext uri="{BB962C8B-B14F-4D97-AF65-F5344CB8AC3E}">
        <p14:creationId xmlns:p14="http://schemas.microsoft.com/office/powerpoint/2010/main" val="320055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EAA7F5-ABB2-6E78-DE48-40514D3C351D}"/>
              </a:ext>
            </a:extLst>
          </p:cNvPr>
          <p:cNvPicPr>
            <a:picLocks noChangeAspect="1"/>
          </p:cNvPicPr>
          <p:nvPr/>
        </p:nvPicPr>
        <p:blipFill>
          <a:blip r:embed="rId3"/>
          <a:stretch>
            <a:fillRect/>
          </a:stretch>
        </p:blipFill>
        <p:spPr>
          <a:xfrm>
            <a:off x="0" y="-1"/>
            <a:ext cx="12192000" cy="1088571"/>
          </a:xfrm>
          <a:prstGeom prst="rect">
            <a:avLst/>
          </a:prstGeom>
        </p:spPr>
      </p:pic>
      <p:sp>
        <p:nvSpPr>
          <p:cNvPr id="5" name="TextBox 4">
            <a:extLst>
              <a:ext uri="{FF2B5EF4-FFF2-40B4-BE49-F238E27FC236}">
                <a16:creationId xmlns:a16="http://schemas.microsoft.com/office/drawing/2014/main" id="{F6ABD7CE-C5F1-9AFE-EBCB-ACDD6B1D6E2A}"/>
              </a:ext>
            </a:extLst>
          </p:cNvPr>
          <p:cNvSpPr txBox="1"/>
          <p:nvPr/>
        </p:nvSpPr>
        <p:spPr>
          <a:xfrm>
            <a:off x="220715" y="236507"/>
            <a:ext cx="11161987" cy="707886"/>
          </a:xfrm>
          <a:prstGeom prst="rect">
            <a:avLst/>
          </a:prstGeom>
          <a:noFill/>
        </p:spPr>
        <p:txBody>
          <a:bodyPr wrap="square" rtlCol="0">
            <a:spAutoFit/>
          </a:bodyPr>
          <a:lstStyle/>
          <a:p>
            <a:r>
              <a:rPr lang="en-US" sz="4000" dirty="0">
                <a:solidFill>
                  <a:schemeClr val="bg1"/>
                </a:solidFill>
                <a:latin typeface="Source Sans Pro" panose="020F0502020204030204" pitchFamily="34" charset="0"/>
                <a:ea typeface="Source Sans Pro" panose="020F0502020204030204" pitchFamily="34" charset="0"/>
              </a:rPr>
              <a:t>Research Misconduct (RM)   </a:t>
            </a:r>
          </a:p>
        </p:txBody>
      </p:sp>
      <p:sp>
        <p:nvSpPr>
          <p:cNvPr id="2" name="TextBox 1">
            <a:extLst>
              <a:ext uri="{FF2B5EF4-FFF2-40B4-BE49-F238E27FC236}">
                <a16:creationId xmlns:a16="http://schemas.microsoft.com/office/drawing/2014/main" id="{8B68D129-81C0-9488-22DA-C2619C1DEC8C}"/>
              </a:ext>
            </a:extLst>
          </p:cNvPr>
          <p:cNvSpPr txBox="1"/>
          <p:nvPr/>
        </p:nvSpPr>
        <p:spPr>
          <a:xfrm>
            <a:off x="220715" y="1088568"/>
            <a:ext cx="11647234" cy="1815882"/>
          </a:xfrm>
          <a:prstGeom prst="rect">
            <a:avLst/>
          </a:prstGeom>
          <a:noFill/>
        </p:spPr>
        <p:txBody>
          <a:bodyPr wrap="square" rtlCol="0">
            <a:spAutoFit/>
          </a:bodyPr>
          <a:lstStyle/>
          <a:p>
            <a:pPr marL="457200" indent="-457200">
              <a:spcAft>
                <a:spcPts val="1200"/>
              </a:spcAft>
              <a:buClr>
                <a:srgbClr val="D81E00"/>
              </a:buClr>
              <a:buSzPct val="120000"/>
              <a:buFont typeface="Arial" panose="020B0604020202020204" pitchFamily="34" charset="0"/>
              <a:buChar char="•"/>
            </a:pPr>
            <a:r>
              <a:rPr lang="en-US" sz="2800" b="0" i="0" u="none" strike="noStrike" dirty="0">
                <a:effectLst/>
              </a:rPr>
              <a:t>The Federal Office of Research Integrity (ORI), who has oversight for all investigations of RM involving Public Health Service (PHS) funds has identified several factors that regularly contribute to RM. These statements have been taken from real case interviews:</a:t>
            </a:r>
          </a:p>
        </p:txBody>
      </p:sp>
      <p:pic>
        <p:nvPicPr>
          <p:cNvPr id="3" name="Picture 2">
            <a:extLst>
              <a:ext uri="{FF2B5EF4-FFF2-40B4-BE49-F238E27FC236}">
                <a16:creationId xmlns:a16="http://schemas.microsoft.com/office/drawing/2014/main" id="{31B626F5-2E69-F6A4-FE78-C0CE6F2A463E}"/>
              </a:ext>
            </a:extLst>
          </p:cNvPr>
          <p:cNvPicPr>
            <a:picLocks noChangeAspect="1"/>
          </p:cNvPicPr>
          <p:nvPr/>
        </p:nvPicPr>
        <p:blipFill rotWithShape="1">
          <a:blip r:embed="rId4"/>
          <a:srcRect l="176" r="382"/>
          <a:stretch/>
        </p:blipFill>
        <p:spPr>
          <a:xfrm>
            <a:off x="1302619" y="3015646"/>
            <a:ext cx="8996413" cy="3704053"/>
          </a:xfrm>
          <a:prstGeom prst="rect">
            <a:avLst/>
          </a:prstGeom>
          <a:ln>
            <a:solidFill>
              <a:schemeClr val="tx1"/>
            </a:solidFill>
          </a:ln>
        </p:spPr>
      </p:pic>
    </p:spTree>
    <p:extLst>
      <p:ext uri="{BB962C8B-B14F-4D97-AF65-F5344CB8AC3E}">
        <p14:creationId xmlns:p14="http://schemas.microsoft.com/office/powerpoint/2010/main" val="55615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10211</TotalTime>
  <Words>794</Words>
  <Application>Microsoft Office PowerPoint</Application>
  <PresentationFormat>Widescreen</PresentationFormat>
  <Paragraphs>36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Research Integrity Officer (RIO)   Zachary Mitchell  Office of the Vice President for Research Integrity &amp; Compliance  March 26, 2024</vt:lpstr>
      <vt:lpstr>Mission and Services</vt:lpstr>
      <vt:lpstr>PowerPoint Presentation</vt:lpstr>
      <vt:lpstr>Scenarios</vt:lpstr>
      <vt:lpstr>Scenarios</vt:lpstr>
      <vt:lpstr>Scenarios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Mleynek</dc:creator>
  <cp:lastModifiedBy>Zachary Mitchell</cp:lastModifiedBy>
  <cp:revision>55</cp:revision>
  <dcterms:created xsi:type="dcterms:W3CDTF">2023-06-01T18:19:34Z</dcterms:created>
  <dcterms:modified xsi:type="dcterms:W3CDTF">2024-04-02T18:39:42Z</dcterms:modified>
</cp:coreProperties>
</file>