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25"/>
  </p:notesMasterIdLst>
  <p:sldIdLst>
    <p:sldId id="256" r:id="rId2"/>
    <p:sldId id="257" r:id="rId3"/>
    <p:sldId id="271" r:id="rId4"/>
    <p:sldId id="258" r:id="rId5"/>
    <p:sldId id="261" r:id="rId6"/>
    <p:sldId id="263" r:id="rId7"/>
    <p:sldId id="267" r:id="rId8"/>
    <p:sldId id="260" r:id="rId9"/>
    <p:sldId id="272" r:id="rId10"/>
    <p:sldId id="259" r:id="rId11"/>
    <p:sldId id="279" r:id="rId12"/>
    <p:sldId id="280" r:id="rId13"/>
    <p:sldId id="275" r:id="rId14"/>
    <p:sldId id="281" r:id="rId15"/>
    <p:sldId id="276" r:id="rId16"/>
    <p:sldId id="283" r:id="rId17"/>
    <p:sldId id="277" r:id="rId18"/>
    <p:sldId id="278" r:id="rId19"/>
    <p:sldId id="264" r:id="rId20"/>
    <p:sldId id="268" r:id="rId21"/>
    <p:sldId id="284" r:id="rId22"/>
    <p:sldId id="273" r:id="rId23"/>
    <p:sldId id="26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1"/>
    <p:restoredTop sz="94694"/>
  </p:normalViewPr>
  <p:slideViewPr>
    <p:cSldViewPr snapToGrid="0">
      <p:cViewPr varScale="1">
        <p:scale>
          <a:sx n="121" d="100"/>
          <a:sy n="121" d="100"/>
        </p:scale>
        <p:origin x="3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B64F8-8BB2-A341-A434-1FC9EA31AAF4}" type="datetimeFigureOut">
              <a:rPr lang="en-US" smtClean="0"/>
              <a:t>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A3CA9-102F-6A4A-A97C-479F53F256D7}" type="slidenum">
              <a:rPr lang="en-US" smtClean="0"/>
              <a:t>‹#›</a:t>
            </a:fld>
            <a:endParaRPr lang="en-US"/>
          </a:p>
        </p:txBody>
      </p:sp>
    </p:spTree>
    <p:extLst>
      <p:ext uri="{BB962C8B-B14F-4D97-AF65-F5344CB8AC3E}">
        <p14:creationId xmlns:p14="http://schemas.microsoft.com/office/powerpoint/2010/main" val="158474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incumbent on each federal agency to issue detailed instructions on the certification requirements that apply specifically to that agency. Today we are only discussing the new NSF requirements.</a:t>
            </a:r>
          </a:p>
        </p:txBody>
      </p:sp>
      <p:sp>
        <p:nvSpPr>
          <p:cNvPr id="4" name="Slide Number Placeholder 3"/>
          <p:cNvSpPr>
            <a:spLocks noGrp="1"/>
          </p:cNvSpPr>
          <p:nvPr>
            <p:ph type="sldNum" sz="quarter" idx="5"/>
          </p:nvPr>
        </p:nvSpPr>
        <p:spPr/>
        <p:txBody>
          <a:bodyPr/>
          <a:lstStyle/>
          <a:p>
            <a:fld id="{C1FA3CA9-102F-6A4A-A97C-479F53F256D7}" type="slidenum">
              <a:rPr lang="en-US" smtClean="0"/>
              <a:t>4</a:t>
            </a:fld>
            <a:endParaRPr lang="en-US"/>
          </a:p>
        </p:txBody>
      </p:sp>
    </p:spTree>
    <p:extLst>
      <p:ext uri="{BB962C8B-B14F-4D97-AF65-F5344CB8AC3E}">
        <p14:creationId xmlns:p14="http://schemas.microsoft.com/office/powerpoint/2010/main" val="25973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links (and more info) can be found on the OSP website: https://</a:t>
            </a:r>
            <a:r>
              <a:rPr lang="en-US" dirty="0" err="1"/>
              <a:t>osp.utah.edu</a:t>
            </a:r>
            <a:r>
              <a:rPr lang="en-US" dirty="0"/>
              <a:t>/policies/research-security/malign-foreign-talent-recruitment-</a:t>
            </a:r>
            <a:r>
              <a:rPr lang="en-US" dirty="0" err="1"/>
              <a:t>programs.php</a:t>
            </a:r>
            <a:endParaRPr lang="en-US" dirty="0"/>
          </a:p>
          <a:p>
            <a:endParaRPr lang="en-US" dirty="0"/>
          </a:p>
        </p:txBody>
      </p:sp>
      <p:sp>
        <p:nvSpPr>
          <p:cNvPr id="4" name="Slide Number Placeholder 3"/>
          <p:cNvSpPr>
            <a:spLocks noGrp="1"/>
          </p:cNvSpPr>
          <p:nvPr>
            <p:ph type="sldNum" sz="quarter" idx="5"/>
          </p:nvPr>
        </p:nvSpPr>
        <p:spPr/>
        <p:txBody>
          <a:bodyPr/>
          <a:lstStyle/>
          <a:p>
            <a:fld id="{C1FA3CA9-102F-6A4A-A97C-479F53F256D7}" type="slidenum">
              <a:rPr lang="en-US" smtClean="0"/>
              <a:t>5</a:t>
            </a:fld>
            <a:endParaRPr lang="en-US"/>
          </a:p>
        </p:txBody>
      </p:sp>
    </p:spTree>
    <p:extLst>
      <p:ext uri="{BB962C8B-B14F-4D97-AF65-F5344CB8AC3E}">
        <p14:creationId xmlns:p14="http://schemas.microsoft.com/office/powerpoint/2010/main" val="339132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is to info on NSF disclosure requirements </a:t>
            </a:r>
          </a:p>
        </p:txBody>
      </p:sp>
      <p:sp>
        <p:nvSpPr>
          <p:cNvPr id="4" name="Slide Number Placeholder 3"/>
          <p:cNvSpPr>
            <a:spLocks noGrp="1"/>
          </p:cNvSpPr>
          <p:nvPr>
            <p:ph type="sldNum" sz="quarter" idx="5"/>
          </p:nvPr>
        </p:nvSpPr>
        <p:spPr/>
        <p:txBody>
          <a:bodyPr/>
          <a:lstStyle/>
          <a:p>
            <a:fld id="{C1FA3CA9-102F-6A4A-A97C-479F53F256D7}" type="slidenum">
              <a:rPr lang="en-US" smtClean="0"/>
              <a:t>10</a:t>
            </a:fld>
            <a:endParaRPr lang="en-US"/>
          </a:p>
        </p:txBody>
      </p:sp>
    </p:spTree>
    <p:extLst>
      <p:ext uri="{BB962C8B-B14F-4D97-AF65-F5344CB8AC3E}">
        <p14:creationId xmlns:p14="http://schemas.microsoft.com/office/powerpoint/2010/main" val="251073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A3CA9-102F-6A4A-A97C-479F53F256D7}" type="slidenum">
              <a:rPr lang="en-US" smtClean="0"/>
              <a:t>12</a:t>
            </a:fld>
            <a:endParaRPr lang="en-US"/>
          </a:p>
        </p:txBody>
      </p:sp>
    </p:spTree>
    <p:extLst>
      <p:ext uri="{BB962C8B-B14F-4D97-AF65-F5344CB8AC3E}">
        <p14:creationId xmlns:p14="http://schemas.microsoft.com/office/powerpoint/2010/main" val="1829195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PI’s can assign a delegate in </a:t>
            </a:r>
            <a:r>
              <a:rPr lang="en-US" dirty="0" err="1"/>
              <a:t>SciENcv</a:t>
            </a:r>
            <a:r>
              <a:rPr lang="en-US" dirty="0"/>
              <a:t> via Account Settings. Delegates can work on the documents but can not certify on the other person’s behalf.</a:t>
            </a:r>
          </a:p>
          <a:p>
            <a:endParaRPr lang="en-US" dirty="0"/>
          </a:p>
        </p:txBody>
      </p:sp>
      <p:sp>
        <p:nvSpPr>
          <p:cNvPr id="4" name="Slide Number Placeholder 3"/>
          <p:cNvSpPr>
            <a:spLocks noGrp="1"/>
          </p:cNvSpPr>
          <p:nvPr>
            <p:ph type="sldNum" sz="quarter" idx="5"/>
          </p:nvPr>
        </p:nvSpPr>
        <p:spPr/>
        <p:txBody>
          <a:bodyPr/>
          <a:lstStyle/>
          <a:p>
            <a:fld id="{C1FA3CA9-102F-6A4A-A97C-479F53F256D7}" type="slidenum">
              <a:rPr lang="en-US" smtClean="0"/>
              <a:t>18</a:t>
            </a:fld>
            <a:endParaRPr lang="en-US"/>
          </a:p>
        </p:txBody>
      </p:sp>
    </p:spTree>
    <p:extLst>
      <p:ext uri="{BB962C8B-B14F-4D97-AF65-F5344CB8AC3E}">
        <p14:creationId xmlns:p14="http://schemas.microsoft.com/office/powerpoint/2010/main" val="261123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06163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1878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1164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32422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6181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4421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01448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69317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2563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68887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7212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3222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4395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5/20/24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2481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5/20/24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7947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5/20/24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0518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89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5/20/24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522295470"/>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scienc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trent.foxley@hsc.utah.edu" TargetMode="External"/><Relationship Id="rId2" Type="http://schemas.openxmlformats.org/officeDocument/2006/relationships/hyperlink" Target="mailto:todd.bjorklund@osp.Utah.ed" TargetMode="External"/><Relationship Id="rId1" Type="http://schemas.openxmlformats.org/officeDocument/2006/relationships/slideLayout" Target="../slideLayouts/slideLayout2.xml"/><Relationship Id="rId4" Type="http://schemas.openxmlformats.org/officeDocument/2006/relationships/hyperlink" Target="mailto:foreigninfluence@utah.edu"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ongress.gov/bill/117th-congress/house-bill/4346/text" TargetMode="External"/><Relationship Id="rId2" Type="http://schemas.openxmlformats.org/officeDocument/2006/relationships/hyperlink" Target="https://new.nsf.gov/policies/pappg/23-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sp.utah.edu/_pdf/list-1286c8.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sp.utah.edu/_pdf/list-1286c9.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oreigninfluence.utah.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whitehouse.gov/wp-content/uploads/2022/01/010422-NSPM-33-Implementation-Guidanc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1710B-6AC5-430F-BF93-F4C0C12A1C2B}"/>
              </a:ext>
            </a:extLst>
          </p:cNvPr>
          <p:cNvSpPr>
            <a:spLocks noGrp="1"/>
          </p:cNvSpPr>
          <p:nvPr>
            <p:ph type="ctrTitle"/>
          </p:nvPr>
        </p:nvSpPr>
        <p:spPr/>
        <p:txBody>
          <a:bodyPr/>
          <a:lstStyle/>
          <a:p>
            <a:r>
              <a:rPr lang="en-US" sz="4800" dirty="0"/>
              <a:t>New NSF 24-1Requirements: Malign Foreign Talent Recruitment Programs</a:t>
            </a:r>
          </a:p>
        </p:txBody>
      </p:sp>
      <p:sp>
        <p:nvSpPr>
          <p:cNvPr id="3" name="Subtitle 2">
            <a:extLst>
              <a:ext uri="{FF2B5EF4-FFF2-40B4-BE49-F238E27FC236}">
                <a16:creationId xmlns:a16="http://schemas.microsoft.com/office/drawing/2014/main" id="{CBA01040-CA04-0580-E680-86A5E01549E4}"/>
              </a:ext>
            </a:extLst>
          </p:cNvPr>
          <p:cNvSpPr>
            <a:spLocks noGrp="1"/>
          </p:cNvSpPr>
          <p:nvPr>
            <p:ph type="subTitle" idx="1"/>
          </p:nvPr>
        </p:nvSpPr>
        <p:spPr/>
        <p:txBody>
          <a:bodyPr/>
          <a:lstStyle/>
          <a:p>
            <a:r>
              <a:rPr lang="en-US" dirty="0"/>
              <a:t>Implementation of the common forms for bio sketch and current &amp; Pending (Other</a:t>
            </a:r>
            <a:r>
              <a:rPr lang="en-US"/>
              <a:t>) SUPPORT and </a:t>
            </a:r>
            <a:r>
              <a:rPr lang="en-US" dirty="0" err="1"/>
              <a:t>SciENCV</a:t>
            </a:r>
            <a:r>
              <a:rPr lang="en-US" dirty="0"/>
              <a:t> certifications</a:t>
            </a:r>
          </a:p>
        </p:txBody>
      </p:sp>
    </p:spTree>
    <p:extLst>
      <p:ext uri="{BB962C8B-B14F-4D97-AF65-F5344CB8AC3E}">
        <p14:creationId xmlns:p14="http://schemas.microsoft.com/office/powerpoint/2010/main" val="297076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20C24-8843-E74D-1539-0C2B88899DCE}"/>
              </a:ext>
            </a:extLst>
          </p:cNvPr>
          <p:cNvSpPr>
            <a:spLocks noGrp="1"/>
          </p:cNvSpPr>
          <p:nvPr>
            <p:ph type="title"/>
          </p:nvPr>
        </p:nvSpPr>
        <p:spPr/>
        <p:txBody>
          <a:bodyPr/>
          <a:lstStyle/>
          <a:p>
            <a:r>
              <a:rPr lang="en-US" dirty="0"/>
              <a:t>Common Forms through </a:t>
            </a:r>
            <a:r>
              <a:rPr lang="en-US" dirty="0" err="1"/>
              <a:t>SciENcv</a:t>
            </a:r>
            <a:endParaRPr lang="en-US" dirty="0"/>
          </a:p>
        </p:txBody>
      </p:sp>
      <p:sp>
        <p:nvSpPr>
          <p:cNvPr id="3" name="Content Placeholder 2">
            <a:extLst>
              <a:ext uri="{FF2B5EF4-FFF2-40B4-BE49-F238E27FC236}">
                <a16:creationId xmlns:a16="http://schemas.microsoft.com/office/drawing/2014/main" id="{0F9D6DE6-3282-479E-B820-D9F4FC3A7DF1}"/>
              </a:ext>
            </a:extLst>
          </p:cNvPr>
          <p:cNvSpPr>
            <a:spLocks noGrp="1"/>
          </p:cNvSpPr>
          <p:nvPr>
            <p:ph idx="1"/>
          </p:nvPr>
        </p:nvSpPr>
        <p:spPr>
          <a:xfrm>
            <a:off x="1103313" y="1853248"/>
            <a:ext cx="6126827" cy="3696947"/>
          </a:xfrm>
        </p:spPr>
        <p:txBody>
          <a:bodyPr>
            <a:normAutofit fontScale="92500" lnSpcReduction="20000"/>
          </a:bodyPr>
          <a:lstStyle/>
          <a:p>
            <a:r>
              <a:rPr lang="en-US" b="1" dirty="0"/>
              <a:t>Must now use the Bio Sketch Common Form </a:t>
            </a:r>
          </a:p>
          <a:p>
            <a:pPr lvl="1"/>
            <a:r>
              <a:rPr lang="en-US" dirty="0"/>
              <a:t>Bio sketch page limits removed</a:t>
            </a:r>
          </a:p>
          <a:p>
            <a:pPr lvl="1"/>
            <a:r>
              <a:rPr lang="en-US" dirty="0"/>
              <a:t>Synergistic Activities section removed</a:t>
            </a:r>
          </a:p>
          <a:p>
            <a:pPr lvl="2"/>
            <a:r>
              <a:rPr lang="en-US" dirty="0"/>
              <a:t>Now separate 1 page upload</a:t>
            </a:r>
            <a:br>
              <a:rPr lang="en-US" dirty="0"/>
            </a:br>
            <a:endParaRPr lang="en-US" dirty="0"/>
          </a:p>
          <a:p>
            <a:r>
              <a:rPr lang="en-US" b="1" dirty="0"/>
              <a:t>Must now use the Current and Pending (other) Support Common Form</a:t>
            </a:r>
          </a:p>
          <a:p>
            <a:endParaRPr lang="en-US" b="1" dirty="0"/>
          </a:p>
          <a:p>
            <a:r>
              <a:rPr lang="en-US" dirty="0"/>
              <a:t>Each document must be provided separately for each senior/key person through the use of </a:t>
            </a:r>
            <a:r>
              <a:rPr lang="en-US" dirty="0" err="1"/>
              <a:t>SciENcv</a:t>
            </a:r>
            <a:r>
              <a:rPr lang="en-US" dirty="0"/>
              <a:t> (</a:t>
            </a:r>
            <a:r>
              <a:rPr lang="en-US" dirty="0">
                <a:hlinkClick r:id="rId3" tooltip="https://www.ncbi.nlm.nih.gov/sciencv/"/>
              </a:rPr>
              <a:t>Science Experts Network Curriculum Vitae</a:t>
            </a:r>
            <a:r>
              <a:rPr lang="en-US" dirty="0"/>
              <a:t>)</a:t>
            </a:r>
          </a:p>
          <a:p>
            <a:pPr marL="0" indent="0">
              <a:buNone/>
            </a:pPr>
            <a:endParaRPr lang="en-US" dirty="0"/>
          </a:p>
        </p:txBody>
      </p:sp>
      <p:pic>
        <p:nvPicPr>
          <p:cNvPr id="6" name="Picture 5" descr="A screenshot of a computer&#10;&#10;Description automatically generated">
            <a:extLst>
              <a:ext uri="{FF2B5EF4-FFF2-40B4-BE49-F238E27FC236}">
                <a16:creationId xmlns:a16="http://schemas.microsoft.com/office/drawing/2014/main" id="{519F9511-31A8-5C4F-2235-29908D937CE2}"/>
              </a:ext>
            </a:extLst>
          </p:cNvPr>
          <p:cNvPicPr>
            <a:picLocks noChangeAspect="1"/>
          </p:cNvPicPr>
          <p:nvPr/>
        </p:nvPicPr>
        <p:blipFill>
          <a:blip r:embed="rId4"/>
          <a:stretch>
            <a:fillRect/>
          </a:stretch>
        </p:blipFill>
        <p:spPr>
          <a:xfrm>
            <a:off x="7230140" y="2982433"/>
            <a:ext cx="3957093" cy="2395711"/>
          </a:xfrm>
          <a:prstGeom prst="rect">
            <a:avLst/>
          </a:prstGeom>
        </p:spPr>
      </p:pic>
      <p:sp>
        <p:nvSpPr>
          <p:cNvPr id="7" name="TextBox 6">
            <a:extLst>
              <a:ext uri="{FF2B5EF4-FFF2-40B4-BE49-F238E27FC236}">
                <a16:creationId xmlns:a16="http://schemas.microsoft.com/office/drawing/2014/main" id="{BC397910-6C3B-0029-E636-4C26444EE8A5}"/>
              </a:ext>
            </a:extLst>
          </p:cNvPr>
          <p:cNvSpPr txBox="1"/>
          <p:nvPr/>
        </p:nvSpPr>
        <p:spPr>
          <a:xfrm>
            <a:off x="1403498" y="5550195"/>
            <a:ext cx="9685189" cy="923330"/>
          </a:xfrm>
          <a:prstGeom prst="rect">
            <a:avLst/>
          </a:prstGeom>
          <a:noFill/>
        </p:spPr>
        <p:txBody>
          <a:bodyPr wrap="square" rtlCol="0">
            <a:spAutoFit/>
          </a:bodyPr>
          <a:lstStyle/>
          <a:p>
            <a:r>
              <a:rPr lang="en-US" dirty="0"/>
              <a:t>__________</a:t>
            </a:r>
            <a:br>
              <a:rPr lang="en-US" dirty="0"/>
            </a:br>
            <a:endParaRPr lang="en-US" dirty="0"/>
          </a:p>
          <a:p>
            <a:r>
              <a:rPr lang="en-US" dirty="0"/>
              <a:t>https://</a:t>
            </a:r>
            <a:r>
              <a:rPr lang="en-US" dirty="0" err="1"/>
              <a:t>osp.utah.edu</a:t>
            </a:r>
            <a:r>
              <a:rPr lang="en-US" dirty="0"/>
              <a:t>/policies/research-security/federal-disclosure-</a:t>
            </a:r>
            <a:r>
              <a:rPr lang="en-US" dirty="0" err="1"/>
              <a:t>requirements.php</a:t>
            </a:r>
            <a:endParaRPr lang="en-US" dirty="0"/>
          </a:p>
        </p:txBody>
      </p:sp>
    </p:spTree>
    <p:extLst>
      <p:ext uri="{BB962C8B-B14F-4D97-AF65-F5344CB8AC3E}">
        <p14:creationId xmlns:p14="http://schemas.microsoft.com/office/powerpoint/2010/main" val="3732830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FA0A1-BA46-8ED1-C914-102FC3A1E1E2}"/>
              </a:ext>
            </a:extLst>
          </p:cNvPr>
          <p:cNvSpPr>
            <a:spLocks noGrp="1"/>
          </p:cNvSpPr>
          <p:nvPr>
            <p:ph type="title"/>
          </p:nvPr>
        </p:nvSpPr>
        <p:spPr/>
        <p:txBody>
          <a:bodyPr/>
          <a:lstStyle/>
          <a:p>
            <a:r>
              <a:rPr lang="en-US" dirty="0" err="1"/>
              <a:t>SciENcv</a:t>
            </a:r>
            <a:r>
              <a:rPr lang="en-US" dirty="0"/>
              <a:t> NSF Login Pathway</a:t>
            </a:r>
          </a:p>
        </p:txBody>
      </p:sp>
      <p:sp>
        <p:nvSpPr>
          <p:cNvPr id="3" name="Content Placeholder 2">
            <a:extLst>
              <a:ext uri="{FF2B5EF4-FFF2-40B4-BE49-F238E27FC236}">
                <a16:creationId xmlns:a16="http://schemas.microsoft.com/office/drawing/2014/main" id="{D067E909-9573-E3A9-F7D3-D1EAD051C415}"/>
              </a:ext>
            </a:extLst>
          </p:cNvPr>
          <p:cNvSpPr>
            <a:spLocks noGrp="1"/>
          </p:cNvSpPr>
          <p:nvPr>
            <p:ph idx="1"/>
          </p:nvPr>
        </p:nvSpPr>
        <p:spPr/>
        <p:txBody>
          <a:bodyPr/>
          <a:lstStyle/>
          <a:p>
            <a:r>
              <a:rPr lang="en-US" dirty="0"/>
              <a:t>By clicking on the NSF link, you’ll be redirected to </a:t>
            </a:r>
            <a:r>
              <a:rPr lang="en-US" dirty="0" err="1"/>
              <a:t>Research.gov</a:t>
            </a:r>
            <a:r>
              <a:rPr lang="en-US" dirty="0"/>
              <a:t> credentials to authenticate and then redirected back to </a:t>
            </a:r>
            <a:r>
              <a:rPr lang="en-US" dirty="0" err="1"/>
              <a:t>SciENcv</a:t>
            </a:r>
            <a:r>
              <a:rPr lang="en-US" dirty="0"/>
              <a:t> where you can access your profile</a:t>
            </a:r>
          </a:p>
          <a:p>
            <a:endParaRPr lang="en-US" dirty="0"/>
          </a:p>
          <a:p>
            <a:endParaRPr lang="en-US" dirty="0"/>
          </a:p>
        </p:txBody>
      </p:sp>
      <p:pic>
        <p:nvPicPr>
          <p:cNvPr id="5" name="Picture 4" descr="A screenshot of a computer&#10;&#10;Description automatically generated">
            <a:extLst>
              <a:ext uri="{FF2B5EF4-FFF2-40B4-BE49-F238E27FC236}">
                <a16:creationId xmlns:a16="http://schemas.microsoft.com/office/drawing/2014/main" id="{D50C883E-89BF-F2C4-5D57-1192D4A4A620}"/>
              </a:ext>
            </a:extLst>
          </p:cNvPr>
          <p:cNvPicPr>
            <a:picLocks noChangeAspect="1"/>
          </p:cNvPicPr>
          <p:nvPr/>
        </p:nvPicPr>
        <p:blipFill>
          <a:blip r:embed="rId2"/>
          <a:stretch>
            <a:fillRect/>
          </a:stretch>
        </p:blipFill>
        <p:spPr>
          <a:xfrm>
            <a:off x="2988527" y="3252661"/>
            <a:ext cx="6732350" cy="3189832"/>
          </a:xfrm>
          <a:prstGeom prst="rect">
            <a:avLst/>
          </a:prstGeom>
        </p:spPr>
      </p:pic>
    </p:spTree>
    <p:extLst>
      <p:ext uri="{BB962C8B-B14F-4D97-AF65-F5344CB8AC3E}">
        <p14:creationId xmlns:p14="http://schemas.microsoft.com/office/powerpoint/2010/main" val="170742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FA0A1-BA46-8ED1-C914-102FC3A1E1E2}"/>
              </a:ext>
            </a:extLst>
          </p:cNvPr>
          <p:cNvSpPr>
            <a:spLocks noGrp="1"/>
          </p:cNvSpPr>
          <p:nvPr>
            <p:ph type="title"/>
          </p:nvPr>
        </p:nvSpPr>
        <p:spPr/>
        <p:txBody>
          <a:bodyPr/>
          <a:lstStyle/>
          <a:p>
            <a:r>
              <a:rPr lang="en-US" dirty="0" err="1"/>
              <a:t>SciENcv</a:t>
            </a:r>
            <a:r>
              <a:rPr lang="en-US" dirty="0"/>
              <a:t> Create New Form</a:t>
            </a:r>
          </a:p>
        </p:txBody>
      </p:sp>
      <p:sp>
        <p:nvSpPr>
          <p:cNvPr id="3" name="Content Placeholder 2">
            <a:extLst>
              <a:ext uri="{FF2B5EF4-FFF2-40B4-BE49-F238E27FC236}">
                <a16:creationId xmlns:a16="http://schemas.microsoft.com/office/drawing/2014/main" id="{D067E909-9573-E3A9-F7D3-D1EAD051C415}"/>
              </a:ext>
            </a:extLst>
          </p:cNvPr>
          <p:cNvSpPr>
            <a:spLocks noGrp="1"/>
          </p:cNvSpPr>
          <p:nvPr>
            <p:ph idx="1"/>
          </p:nvPr>
        </p:nvSpPr>
        <p:spPr>
          <a:xfrm>
            <a:off x="1103313" y="2052918"/>
            <a:ext cx="5899653" cy="4195481"/>
          </a:xfrm>
        </p:spPr>
        <p:txBody>
          <a:bodyPr>
            <a:normAutofit lnSpcReduction="10000"/>
          </a:bodyPr>
          <a:lstStyle/>
          <a:p>
            <a:r>
              <a:rPr lang="en-US" dirty="0"/>
              <a:t>UPDATE current forms by ‘copying the information to the new format’ link</a:t>
            </a:r>
          </a:p>
          <a:p>
            <a:pPr lvl="1"/>
            <a:r>
              <a:rPr lang="en-US" dirty="0"/>
              <a:t>Save synergistic activities first – they will not be carried over</a:t>
            </a:r>
          </a:p>
          <a:p>
            <a:r>
              <a:rPr lang="en-US" dirty="0"/>
              <a:t>If creating a new form in </a:t>
            </a:r>
            <a:r>
              <a:rPr lang="en-US" dirty="0" err="1"/>
              <a:t>SciENcv</a:t>
            </a:r>
            <a:r>
              <a:rPr lang="en-US" dirty="0"/>
              <a:t> be sure to select the format for </a:t>
            </a:r>
            <a:r>
              <a:rPr lang="en-US" b="1" dirty="0"/>
              <a:t>ON OR AFTER MAY 20, 2024</a:t>
            </a:r>
          </a:p>
          <a:p>
            <a:r>
              <a:rPr lang="en-US" dirty="0"/>
              <a:t>You can create multiple versions to highlight different things for different proposals</a:t>
            </a:r>
            <a:endParaRPr lang="en-US" b="1" dirty="0"/>
          </a:p>
          <a:p>
            <a:r>
              <a:rPr lang="en-US" dirty="0"/>
              <a:t>The footer will help you identify whether you have the correct 2024 </a:t>
            </a:r>
            <a:br>
              <a:rPr lang="en-US" dirty="0"/>
            </a:br>
            <a:r>
              <a:rPr lang="en-US" dirty="0"/>
              <a:t>version</a:t>
            </a:r>
          </a:p>
          <a:p>
            <a:endParaRPr lang="en-US" dirty="0"/>
          </a:p>
          <a:p>
            <a:endParaRPr lang="en-US" dirty="0"/>
          </a:p>
        </p:txBody>
      </p:sp>
      <p:pic>
        <p:nvPicPr>
          <p:cNvPr id="6" name="Picture 5" descr="A screenshot of a computer&#10;&#10;Description automatically generated">
            <a:extLst>
              <a:ext uri="{FF2B5EF4-FFF2-40B4-BE49-F238E27FC236}">
                <a16:creationId xmlns:a16="http://schemas.microsoft.com/office/drawing/2014/main" id="{FCBD8BEF-E62D-11B3-36AA-3205B56B5B52}"/>
              </a:ext>
            </a:extLst>
          </p:cNvPr>
          <p:cNvPicPr>
            <a:picLocks noChangeAspect="1"/>
          </p:cNvPicPr>
          <p:nvPr/>
        </p:nvPicPr>
        <p:blipFill>
          <a:blip r:embed="rId3"/>
          <a:stretch>
            <a:fillRect/>
          </a:stretch>
        </p:blipFill>
        <p:spPr>
          <a:xfrm>
            <a:off x="7341222" y="1668174"/>
            <a:ext cx="4204667" cy="2309738"/>
          </a:xfrm>
          <a:prstGeom prst="rect">
            <a:avLst/>
          </a:prstGeom>
        </p:spPr>
      </p:pic>
      <p:pic>
        <p:nvPicPr>
          <p:cNvPr id="9" name="Picture 8" descr="A close-up of a document&#10;&#10;Description automatically generated">
            <a:extLst>
              <a:ext uri="{FF2B5EF4-FFF2-40B4-BE49-F238E27FC236}">
                <a16:creationId xmlns:a16="http://schemas.microsoft.com/office/drawing/2014/main" id="{DEA701B0-C98C-D2FD-4098-CC323A68B68A}"/>
              </a:ext>
            </a:extLst>
          </p:cNvPr>
          <p:cNvPicPr>
            <a:picLocks noChangeAspect="1"/>
          </p:cNvPicPr>
          <p:nvPr/>
        </p:nvPicPr>
        <p:blipFill>
          <a:blip r:embed="rId4"/>
          <a:stretch>
            <a:fillRect/>
          </a:stretch>
        </p:blipFill>
        <p:spPr>
          <a:xfrm>
            <a:off x="7341222" y="4150658"/>
            <a:ext cx="3513162" cy="2107897"/>
          </a:xfrm>
          <a:prstGeom prst="rect">
            <a:avLst/>
          </a:prstGeom>
        </p:spPr>
      </p:pic>
    </p:spTree>
    <p:extLst>
      <p:ext uri="{BB962C8B-B14F-4D97-AF65-F5344CB8AC3E}">
        <p14:creationId xmlns:p14="http://schemas.microsoft.com/office/powerpoint/2010/main" val="375391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5440-42F1-210F-07D5-A521F0E6A5FC}"/>
              </a:ext>
            </a:extLst>
          </p:cNvPr>
          <p:cNvSpPr>
            <a:spLocks noGrp="1"/>
          </p:cNvSpPr>
          <p:nvPr>
            <p:ph type="title"/>
          </p:nvPr>
        </p:nvSpPr>
        <p:spPr/>
        <p:txBody>
          <a:bodyPr/>
          <a:lstStyle/>
          <a:p>
            <a:r>
              <a:rPr lang="en-US" dirty="0"/>
              <a:t>Biographical Sketch &amp; Major Changes</a:t>
            </a:r>
          </a:p>
        </p:txBody>
      </p:sp>
      <p:sp>
        <p:nvSpPr>
          <p:cNvPr id="3" name="Content Placeholder 2">
            <a:extLst>
              <a:ext uri="{FF2B5EF4-FFF2-40B4-BE49-F238E27FC236}">
                <a16:creationId xmlns:a16="http://schemas.microsoft.com/office/drawing/2014/main" id="{A7138823-719A-EED0-3977-8843D035F81C}"/>
              </a:ext>
            </a:extLst>
          </p:cNvPr>
          <p:cNvSpPr>
            <a:spLocks noGrp="1"/>
          </p:cNvSpPr>
          <p:nvPr>
            <p:ph idx="1"/>
          </p:nvPr>
        </p:nvSpPr>
        <p:spPr/>
        <p:txBody>
          <a:bodyPr/>
          <a:lstStyle/>
          <a:p>
            <a:r>
              <a:rPr lang="en-US" dirty="0"/>
              <a:t>Required for each individual identified as a senior/key person</a:t>
            </a:r>
          </a:p>
          <a:p>
            <a:r>
              <a:rPr lang="en-US" dirty="0"/>
              <a:t>Used to assess how well qualified the individual, team or organization is to conduct the proposed activities</a:t>
            </a:r>
          </a:p>
          <a:p>
            <a:r>
              <a:rPr lang="en-US" dirty="0"/>
              <a:t>Individuals are required to disclose contracts associated with participation in programs sponsored by foreign governments, instrumentalities, or entities, including foreign government sponsored talent recruitment programs</a:t>
            </a:r>
            <a:br>
              <a:rPr lang="en-US" dirty="0"/>
            </a:br>
            <a:endParaRPr lang="en-US" dirty="0"/>
          </a:p>
          <a:p>
            <a:r>
              <a:rPr lang="en-US" dirty="0"/>
              <a:t>Must be created in </a:t>
            </a:r>
            <a:r>
              <a:rPr lang="en-US" dirty="0" err="1"/>
              <a:t>SciENcv</a:t>
            </a:r>
            <a:r>
              <a:rPr lang="en-US" dirty="0"/>
              <a:t> (continuing requirement)</a:t>
            </a:r>
          </a:p>
          <a:p>
            <a:r>
              <a:rPr lang="en-US" b="1" dirty="0"/>
              <a:t>NEW: Page limits removed</a:t>
            </a:r>
          </a:p>
          <a:p>
            <a:r>
              <a:rPr lang="en-US" b="1" dirty="0"/>
              <a:t>NEW: Must certify that they are not party to a malign FTRP</a:t>
            </a:r>
          </a:p>
        </p:txBody>
      </p:sp>
    </p:spTree>
    <p:extLst>
      <p:ext uri="{BB962C8B-B14F-4D97-AF65-F5344CB8AC3E}">
        <p14:creationId xmlns:p14="http://schemas.microsoft.com/office/powerpoint/2010/main" val="4204919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5440-42F1-210F-07D5-A521F0E6A5FC}"/>
              </a:ext>
            </a:extLst>
          </p:cNvPr>
          <p:cNvSpPr>
            <a:spLocks noGrp="1"/>
          </p:cNvSpPr>
          <p:nvPr>
            <p:ph type="title"/>
          </p:nvPr>
        </p:nvSpPr>
        <p:spPr/>
        <p:txBody>
          <a:bodyPr/>
          <a:lstStyle/>
          <a:p>
            <a:r>
              <a:rPr lang="en-US" dirty="0"/>
              <a:t>Biographical Sketch &amp; Major Changes</a:t>
            </a:r>
          </a:p>
        </p:txBody>
      </p:sp>
      <p:sp>
        <p:nvSpPr>
          <p:cNvPr id="3" name="Content Placeholder 2">
            <a:extLst>
              <a:ext uri="{FF2B5EF4-FFF2-40B4-BE49-F238E27FC236}">
                <a16:creationId xmlns:a16="http://schemas.microsoft.com/office/drawing/2014/main" id="{A7138823-719A-EED0-3977-8843D035F81C}"/>
              </a:ext>
            </a:extLst>
          </p:cNvPr>
          <p:cNvSpPr>
            <a:spLocks noGrp="1"/>
          </p:cNvSpPr>
          <p:nvPr>
            <p:ph idx="1"/>
          </p:nvPr>
        </p:nvSpPr>
        <p:spPr/>
        <p:txBody>
          <a:bodyPr>
            <a:normAutofit fontScale="92500" lnSpcReduction="20000"/>
          </a:bodyPr>
          <a:lstStyle/>
          <a:p>
            <a:r>
              <a:rPr lang="en-US" b="1" dirty="0"/>
              <a:t>NEW</a:t>
            </a:r>
          </a:p>
          <a:p>
            <a:r>
              <a:rPr lang="en-US" dirty="0"/>
              <a:t>Synergistic Activities moved to 1 page upload for each senior/key persons</a:t>
            </a:r>
          </a:p>
          <a:p>
            <a:r>
              <a:rPr lang="en-US" dirty="0"/>
              <a:t>Definitions added for institutional, professional, and academic positions and appointments (included in updated NSF Definitions document)</a:t>
            </a:r>
          </a:p>
          <a:p>
            <a:r>
              <a:rPr lang="en-US" b="1" dirty="0"/>
              <a:t>Parameters have been added re: professional appointments</a:t>
            </a:r>
            <a:endParaRPr lang="en-US" dirty="0"/>
          </a:p>
          <a:p>
            <a:pPr marL="400050" lvl="1" indent="0">
              <a:buNone/>
            </a:pPr>
            <a:r>
              <a:rPr lang="en-US" dirty="0"/>
              <a:t>“With regard to professional appointments, senior/key persons </a:t>
            </a:r>
            <a:r>
              <a:rPr lang="en-US" b="1" dirty="0"/>
              <a:t>must only </a:t>
            </a:r>
            <a:r>
              <a:rPr lang="en-US" dirty="0"/>
              <a:t>identify all current domestic and foreign professional appointments </a:t>
            </a:r>
            <a:r>
              <a:rPr lang="en-US" b="1" dirty="0"/>
              <a:t>outside</a:t>
            </a:r>
            <a:r>
              <a:rPr lang="en-US" dirty="0"/>
              <a:t> of their primary organization”</a:t>
            </a:r>
          </a:p>
          <a:p>
            <a:r>
              <a:rPr lang="en-US" b="1" dirty="0"/>
              <a:t>Guidance revised re: listing of products</a:t>
            </a:r>
            <a:br>
              <a:rPr lang="en-US" dirty="0"/>
            </a:br>
            <a:br>
              <a:rPr lang="en-US" dirty="0"/>
            </a:br>
            <a:r>
              <a:rPr lang="en-US" sz="1800" dirty="0"/>
              <a:t>“The listing of products provided should be organized by the senior/key person in a way that </a:t>
            </a:r>
            <a:r>
              <a:rPr lang="en-US" sz="1800" b="1" dirty="0"/>
              <a:t>best demonstrates </a:t>
            </a:r>
            <a:r>
              <a:rPr lang="en-US" sz="1800" dirty="0"/>
              <a:t>their ability to carry about the research proposed.”</a:t>
            </a:r>
          </a:p>
        </p:txBody>
      </p:sp>
    </p:spTree>
    <p:extLst>
      <p:ext uri="{BB962C8B-B14F-4D97-AF65-F5344CB8AC3E}">
        <p14:creationId xmlns:p14="http://schemas.microsoft.com/office/powerpoint/2010/main" val="4009903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5440-42F1-210F-07D5-A521F0E6A5FC}"/>
              </a:ext>
            </a:extLst>
          </p:cNvPr>
          <p:cNvSpPr>
            <a:spLocks noGrp="1"/>
          </p:cNvSpPr>
          <p:nvPr>
            <p:ph type="title"/>
          </p:nvPr>
        </p:nvSpPr>
        <p:spPr/>
        <p:txBody>
          <a:bodyPr/>
          <a:lstStyle/>
          <a:p>
            <a:r>
              <a:rPr lang="en-US" dirty="0"/>
              <a:t>Current &amp; Pending (Other) Support Major Changes</a:t>
            </a:r>
          </a:p>
        </p:txBody>
      </p:sp>
      <p:sp>
        <p:nvSpPr>
          <p:cNvPr id="3" name="Content Placeholder 2">
            <a:extLst>
              <a:ext uri="{FF2B5EF4-FFF2-40B4-BE49-F238E27FC236}">
                <a16:creationId xmlns:a16="http://schemas.microsoft.com/office/drawing/2014/main" id="{A7138823-719A-EED0-3977-8843D035F81C}"/>
              </a:ext>
            </a:extLst>
          </p:cNvPr>
          <p:cNvSpPr>
            <a:spLocks noGrp="1"/>
          </p:cNvSpPr>
          <p:nvPr>
            <p:ph idx="1"/>
          </p:nvPr>
        </p:nvSpPr>
        <p:spPr/>
        <p:txBody>
          <a:bodyPr>
            <a:normAutofit lnSpcReduction="10000"/>
          </a:bodyPr>
          <a:lstStyle/>
          <a:p>
            <a:r>
              <a:rPr lang="en-US" dirty="0"/>
              <a:t>Required for each individual identified as a senior/key person</a:t>
            </a:r>
          </a:p>
          <a:p>
            <a:r>
              <a:rPr lang="en-US" dirty="0"/>
              <a:t>Used to assess the capacity or any conflicts of commitment that may impact the ability of the individual to carry out the research effort as proposed</a:t>
            </a:r>
          </a:p>
          <a:p>
            <a:r>
              <a:rPr lang="en-US" dirty="0"/>
              <a:t>Helps assess any potential scientific and budgetary overlap/duplication</a:t>
            </a:r>
            <a:br>
              <a:rPr lang="en-US" dirty="0"/>
            </a:br>
            <a:endParaRPr lang="en-US" dirty="0"/>
          </a:p>
          <a:p>
            <a:r>
              <a:rPr lang="en-US" dirty="0"/>
              <a:t>Must be created in </a:t>
            </a:r>
            <a:r>
              <a:rPr lang="en-US" dirty="0" err="1"/>
              <a:t>SciENcv</a:t>
            </a:r>
            <a:r>
              <a:rPr lang="en-US" dirty="0"/>
              <a:t> (continuing requirement)</a:t>
            </a:r>
          </a:p>
          <a:p>
            <a:r>
              <a:rPr lang="en-US" b="1" dirty="0"/>
              <a:t>NEW: Must certify that they are not party to a malign FTRP</a:t>
            </a:r>
          </a:p>
          <a:p>
            <a:pPr marL="0" indent="0">
              <a:buNone/>
            </a:pPr>
            <a:r>
              <a:rPr lang="en-US" b="1" dirty="0"/>
              <a:t>______</a:t>
            </a:r>
          </a:p>
          <a:p>
            <a:pPr marL="0" indent="0">
              <a:buNone/>
            </a:pPr>
            <a:r>
              <a:rPr lang="en-US" sz="1700" dirty="0"/>
              <a:t>For details on NSF disclosure requirements and disclosure matrix (May2024): https://</a:t>
            </a:r>
            <a:r>
              <a:rPr lang="en-US" sz="1700" dirty="0" err="1"/>
              <a:t>osp.utah.edu</a:t>
            </a:r>
            <a:r>
              <a:rPr lang="en-US" sz="1700" dirty="0"/>
              <a:t>/policies/research-security/federal-disclosure-</a:t>
            </a:r>
            <a:r>
              <a:rPr lang="en-US" sz="1700" dirty="0" err="1"/>
              <a:t>requirements.php</a:t>
            </a:r>
            <a:endParaRPr lang="en-US" sz="1700" dirty="0"/>
          </a:p>
        </p:txBody>
      </p:sp>
    </p:spTree>
    <p:extLst>
      <p:ext uri="{BB962C8B-B14F-4D97-AF65-F5344CB8AC3E}">
        <p14:creationId xmlns:p14="http://schemas.microsoft.com/office/powerpoint/2010/main" val="203509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5440-42F1-210F-07D5-A521F0E6A5FC}"/>
              </a:ext>
            </a:extLst>
          </p:cNvPr>
          <p:cNvSpPr>
            <a:spLocks noGrp="1"/>
          </p:cNvSpPr>
          <p:nvPr>
            <p:ph type="title"/>
          </p:nvPr>
        </p:nvSpPr>
        <p:spPr/>
        <p:txBody>
          <a:bodyPr/>
          <a:lstStyle/>
          <a:p>
            <a:r>
              <a:rPr lang="en-US" dirty="0"/>
              <a:t>Current &amp; Pending (Other) Support Major Changes</a:t>
            </a:r>
          </a:p>
        </p:txBody>
      </p:sp>
      <p:sp>
        <p:nvSpPr>
          <p:cNvPr id="3" name="Content Placeholder 2">
            <a:extLst>
              <a:ext uri="{FF2B5EF4-FFF2-40B4-BE49-F238E27FC236}">
                <a16:creationId xmlns:a16="http://schemas.microsoft.com/office/drawing/2014/main" id="{A7138823-719A-EED0-3977-8843D035F81C}"/>
              </a:ext>
            </a:extLst>
          </p:cNvPr>
          <p:cNvSpPr>
            <a:spLocks noGrp="1"/>
          </p:cNvSpPr>
          <p:nvPr>
            <p:ph idx="1"/>
          </p:nvPr>
        </p:nvSpPr>
        <p:spPr/>
        <p:txBody>
          <a:bodyPr>
            <a:normAutofit fontScale="85000" lnSpcReduction="10000"/>
          </a:bodyPr>
          <a:lstStyle/>
          <a:p>
            <a:r>
              <a:rPr lang="en-US" b="1" dirty="0"/>
              <a:t>New</a:t>
            </a:r>
          </a:p>
          <a:p>
            <a:r>
              <a:rPr lang="en-US" dirty="0"/>
              <a:t>Revised definition of in-kind contribution:</a:t>
            </a:r>
            <a:br>
              <a:rPr lang="en-US" dirty="0"/>
            </a:br>
            <a:r>
              <a:rPr lang="en-US" dirty="0"/>
              <a:t>“In this section, please disclose all in-kind contributions with an estimated dollar value of </a:t>
            </a:r>
            <a:r>
              <a:rPr lang="en-US" b="1" dirty="0"/>
              <a:t>$5000 or more </a:t>
            </a:r>
            <a:r>
              <a:rPr lang="en-US" dirty="0"/>
              <a:t>and that </a:t>
            </a:r>
            <a:r>
              <a:rPr lang="en-US" b="1" dirty="0"/>
              <a:t>require a commitment </a:t>
            </a:r>
            <a:r>
              <a:rPr lang="en-US" dirty="0"/>
              <a:t>of the individual’s time.”</a:t>
            </a:r>
          </a:p>
          <a:p>
            <a:pPr marL="0" indent="0">
              <a:buNone/>
            </a:pPr>
            <a:endParaRPr lang="en-US" dirty="0"/>
          </a:p>
          <a:p>
            <a:r>
              <a:rPr lang="en-US" dirty="0"/>
              <a:t>Consulting activities </a:t>
            </a:r>
            <a:r>
              <a:rPr lang="en-US" b="1" dirty="0"/>
              <a:t>must</a:t>
            </a:r>
            <a:r>
              <a:rPr lang="en-US" dirty="0"/>
              <a:t> be disclosed under Proposals and Active Projects Section of the form when any of the following scenarios apply:</a:t>
            </a:r>
          </a:p>
          <a:p>
            <a:pPr lvl="1"/>
            <a:r>
              <a:rPr lang="en-US" dirty="0"/>
              <a:t>Consulting activity will require the senior/key persons </a:t>
            </a:r>
            <a:r>
              <a:rPr lang="en-US" b="1" dirty="0"/>
              <a:t>to perform research </a:t>
            </a:r>
            <a:r>
              <a:rPr lang="en-US" dirty="0"/>
              <a:t>as part of the consulting activity;</a:t>
            </a:r>
          </a:p>
          <a:p>
            <a:pPr lvl="1"/>
            <a:r>
              <a:rPr lang="en-US" dirty="0"/>
              <a:t>Does not involve performing research, but is related to the senior/key person’s research portfolio and </a:t>
            </a:r>
            <a:r>
              <a:rPr lang="en-US" b="1" dirty="0"/>
              <a:t>may have an impact to funding, alter time or effort commitments, or otherwise impact scientific integrity</a:t>
            </a:r>
            <a:r>
              <a:rPr lang="en-US" dirty="0"/>
              <a:t>;</a:t>
            </a:r>
          </a:p>
          <a:p>
            <a:pPr lvl="1"/>
            <a:r>
              <a:rPr lang="en-US" dirty="0"/>
              <a:t>Consulting entity has provided a contract that requires the senior/key person to </a:t>
            </a:r>
            <a:r>
              <a:rPr lang="en-US" b="1" dirty="0"/>
              <a:t>conceal or withhold confidential financial or other ties </a:t>
            </a:r>
            <a:r>
              <a:rPr lang="en-US" dirty="0"/>
              <a:t>between the senior/key person and the entity, irrespective of the duration of the engagement.</a:t>
            </a:r>
          </a:p>
        </p:txBody>
      </p:sp>
    </p:spTree>
    <p:extLst>
      <p:ext uri="{BB962C8B-B14F-4D97-AF65-F5344CB8AC3E}">
        <p14:creationId xmlns:p14="http://schemas.microsoft.com/office/powerpoint/2010/main" val="1876105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B681-0987-C7DD-04E1-63B3DECB8043}"/>
              </a:ext>
            </a:extLst>
          </p:cNvPr>
          <p:cNvSpPr>
            <a:spLocks noGrp="1"/>
          </p:cNvSpPr>
          <p:nvPr>
            <p:ph type="title"/>
          </p:nvPr>
        </p:nvSpPr>
        <p:spPr/>
        <p:txBody>
          <a:bodyPr/>
          <a:lstStyle/>
          <a:p>
            <a:r>
              <a:rPr lang="en-US" dirty="0" err="1"/>
              <a:t>SciENcv</a:t>
            </a:r>
            <a:endParaRPr lang="en-US" dirty="0"/>
          </a:p>
        </p:txBody>
      </p:sp>
      <p:sp>
        <p:nvSpPr>
          <p:cNvPr id="3" name="Content Placeholder 2">
            <a:extLst>
              <a:ext uri="{FF2B5EF4-FFF2-40B4-BE49-F238E27FC236}">
                <a16:creationId xmlns:a16="http://schemas.microsoft.com/office/drawing/2014/main" id="{DAE66F5D-9823-5469-75F3-96795919CF02}"/>
              </a:ext>
            </a:extLst>
          </p:cNvPr>
          <p:cNvSpPr>
            <a:spLocks noGrp="1"/>
          </p:cNvSpPr>
          <p:nvPr>
            <p:ph idx="1"/>
          </p:nvPr>
        </p:nvSpPr>
        <p:spPr/>
        <p:txBody>
          <a:bodyPr/>
          <a:lstStyle/>
          <a:p>
            <a:r>
              <a:rPr lang="en-US" dirty="0" err="1"/>
              <a:t>SciENcv</a:t>
            </a:r>
            <a:r>
              <a:rPr lang="en-US" dirty="0"/>
              <a:t> will produce NSF compliant PDF versions of the forms</a:t>
            </a:r>
          </a:p>
          <a:p>
            <a:endParaRPr lang="en-US" dirty="0"/>
          </a:p>
        </p:txBody>
      </p:sp>
      <p:pic>
        <p:nvPicPr>
          <p:cNvPr id="5" name="Picture 4" descr="A screenshot of a computer&#10;&#10;Description automatically generated">
            <a:extLst>
              <a:ext uri="{FF2B5EF4-FFF2-40B4-BE49-F238E27FC236}">
                <a16:creationId xmlns:a16="http://schemas.microsoft.com/office/drawing/2014/main" id="{DF1D7F6C-76B3-291C-76F1-554913701070}"/>
              </a:ext>
            </a:extLst>
          </p:cNvPr>
          <p:cNvPicPr>
            <a:picLocks noChangeAspect="1"/>
          </p:cNvPicPr>
          <p:nvPr/>
        </p:nvPicPr>
        <p:blipFill>
          <a:blip r:embed="rId2"/>
          <a:stretch>
            <a:fillRect/>
          </a:stretch>
        </p:blipFill>
        <p:spPr>
          <a:xfrm>
            <a:off x="1690382" y="2887362"/>
            <a:ext cx="7772400" cy="3361037"/>
          </a:xfrm>
          <a:prstGeom prst="rect">
            <a:avLst/>
          </a:prstGeom>
        </p:spPr>
      </p:pic>
    </p:spTree>
    <p:extLst>
      <p:ext uri="{BB962C8B-B14F-4D97-AF65-F5344CB8AC3E}">
        <p14:creationId xmlns:p14="http://schemas.microsoft.com/office/powerpoint/2010/main" val="4034549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B681-0987-C7DD-04E1-63B3DECB8043}"/>
              </a:ext>
            </a:extLst>
          </p:cNvPr>
          <p:cNvSpPr>
            <a:spLocks noGrp="1"/>
          </p:cNvSpPr>
          <p:nvPr>
            <p:ph type="title"/>
          </p:nvPr>
        </p:nvSpPr>
        <p:spPr/>
        <p:txBody>
          <a:bodyPr/>
          <a:lstStyle/>
          <a:p>
            <a:r>
              <a:rPr lang="en-US" dirty="0" err="1"/>
              <a:t>SciENcv</a:t>
            </a:r>
            <a:r>
              <a:rPr lang="en-US" dirty="0"/>
              <a:t> Certification</a:t>
            </a:r>
          </a:p>
        </p:txBody>
      </p:sp>
      <p:sp>
        <p:nvSpPr>
          <p:cNvPr id="3" name="Content Placeholder 2">
            <a:extLst>
              <a:ext uri="{FF2B5EF4-FFF2-40B4-BE49-F238E27FC236}">
                <a16:creationId xmlns:a16="http://schemas.microsoft.com/office/drawing/2014/main" id="{DAE66F5D-9823-5469-75F3-96795919CF02}"/>
              </a:ext>
            </a:extLst>
          </p:cNvPr>
          <p:cNvSpPr>
            <a:spLocks noGrp="1"/>
          </p:cNvSpPr>
          <p:nvPr>
            <p:ph idx="1"/>
          </p:nvPr>
        </p:nvSpPr>
        <p:spPr>
          <a:xfrm>
            <a:off x="1103313" y="1551214"/>
            <a:ext cx="3490989" cy="4697185"/>
          </a:xfrm>
        </p:spPr>
        <p:txBody>
          <a:bodyPr>
            <a:normAutofit fontScale="92500" lnSpcReduction="20000"/>
          </a:bodyPr>
          <a:lstStyle/>
          <a:p>
            <a:r>
              <a:rPr lang="en-US" dirty="0"/>
              <a:t>Senior/key personnel must log into </a:t>
            </a:r>
            <a:r>
              <a:rPr lang="en-US" dirty="0" err="1"/>
              <a:t>SciENcv</a:t>
            </a:r>
            <a:r>
              <a:rPr lang="en-US" dirty="0"/>
              <a:t> to manage personnel documents and/or add RA staff as </a:t>
            </a:r>
            <a:r>
              <a:rPr lang="en-US" b="1" dirty="0"/>
              <a:t>delegates</a:t>
            </a:r>
          </a:p>
          <a:p>
            <a:r>
              <a:rPr lang="en-US" dirty="0"/>
              <a:t>Senior/key personnel must prepare, save, &amp; </a:t>
            </a:r>
            <a:r>
              <a:rPr lang="en-US" b="1" dirty="0">
                <a:effectLst/>
              </a:rPr>
              <a:t>CERTIFY</a:t>
            </a:r>
            <a:br>
              <a:rPr lang="en-US" dirty="0"/>
            </a:br>
            <a:br>
              <a:rPr lang="en-US" dirty="0"/>
            </a:br>
            <a:br>
              <a:rPr lang="en-US" dirty="0"/>
            </a:br>
            <a:endParaRPr lang="en-US" dirty="0"/>
          </a:p>
          <a:p>
            <a:r>
              <a:rPr lang="en-US" dirty="0"/>
              <a:t>Personnel will be prompted to re-certify each time they download</a:t>
            </a:r>
          </a:p>
          <a:p>
            <a:r>
              <a:rPr lang="en-US" dirty="0"/>
              <a:t>Re-certifying creates a new timestamp </a:t>
            </a:r>
          </a:p>
          <a:p>
            <a:endParaRPr lang="en-US" dirty="0"/>
          </a:p>
          <a:p>
            <a:endParaRPr lang="en-US" dirty="0"/>
          </a:p>
        </p:txBody>
      </p:sp>
      <p:pic>
        <p:nvPicPr>
          <p:cNvPr id="6" name="Picture 5" descr="A screenshot of a computer&#10;&#10;Description automatically generated">
            <a:extLst>
              <a:ext uri="{FF2B5EF4-FFF2-40B4-BE49-F238E27FC236}">
                <a16:creationId xmlns:a16="http://schemas.microsoft.com/office/drawing/2014/main" id="{E1929468-E676-8427-5503-31AB404B1AF1}"/>
              </a:ext>
            </a:extLst>
          </p:cNvPr>
          <p:cNvPicPr>
            <a:picLocks noChangeAspect="1"/>
          </p:cNvPicPr>
          <p:nvPr/>
        </p:nvPicPr>
        <p:blipFill>
          <a:blip r:embed="rId3"/>
          <a:stretch>
            <a:fillRect/>
          </a:stretch>
        </p:blipFill>
        <p:spPr>
          <a:xfrm>
            <a:off x="5051504" y="1811563"/>
            <a:ext cx="6197600" cy="212090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8926CEAD-6395-841B-B8D2-F5D4046DC838}"/>
              </a:ext>
            </a:extLst>
          </p:cNvPr>
          <p:cNvPicPr>
            <a:picLocks noChangeAspect="1"/>
          </p:cNvPicPr>
          <p:nvPr/>
        </p:nvPicPr>
        <p:blipFill>
          <a:blip r:embed="rId4"/>
          <a:stretch>
            <a:fillRect/>
          </a:stretch>
        </p:blipFill>
        <p:spPr>
          <a:xfrm>
            <a:off x="4795025" y="4150658"/>
            <a:ext cx="6197601" cy="1908628"/>
          </a:xfrm>
          <a:prstGeom prst="rect">
            <a:avLst/>
          </a:prstGeom>
        </p:spPr>
      </p:pic>
      <p:sp>
        <p:nvSpPr>
          <p:cNvPr id="9" name="Right Arrow 8">
            <a:extLst>
              <a:ext uri="{FF2B5EF4-FFF2-40B4-BE49-F238E27FC236}">
                <a16:creationId xmlns:a16="http://schemas.microsoft.com/office/drawing/2014/main" id="{CCA2D58C-9CD4-ACD2-2FC3-0DDC5CB6F10D}"/>
              </a:ext>
            </a:extLst>
          </p:cNvPr>
          <p:cNvSpPr/>
          <p:nvPr/>
        </p:nvSpPr>
        <p:spPr>
          <a:xfrm flipV="1">
            <a:off x="2710695" y="3345266"/>
            <a:ext cx="2180392" cy="219744"/>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388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35B9E-D334-E295-02D1-F8B0DF28E65B}"/>
              </a:ext>
            </a:extLst>
          </p:cNvPr>
          <p:cNvSpPr>
            <a:spLocks noGrp="1"/>
          </p:cNvSpPr>
          <p:nvPr>
            <p:ph type="title"/>
          </p:nvPr>
        </p:nvSpPr>
        <p:spPr/>
        <p:txBody>
          <a:bodyPr/>
          <a:lstStyle/>
          <a:p>
            <a:r>
              <a:rPr lang="en-US" dirty="0" err="1"/>
              <a:t>SciENcv</a:t>
            </a:r>
            <a:endParaRPr lang="en-US" dirty="0"/>
          </a:p>
        </p:txBody>
      </p:sp>
      <p:sp>
        <p:nvSpPr>
          <p:cNvPr id="3" name="Content Placeholder 2">
            <a:extLst>
              <a:ext uri="{FF2B5EF4-FFF2-40B4-BE49-F238E27FC236}">
                <a16:creationId xmlns:a16="http://schemas.microsoft.com/office/drawing/2014/main" id="{EA7EE92D-A33F-B6B6-CC68-0BE5C92B878B}"/>
              </a:ext>
            </a:extLst>
          </p:cNvPr>
          <p:cNvSpPr>
            <a:spLocks noGrp="1"/>
          </p:cNvSpPr>
          <p:nvPr>
            <p:ph idx="1"/>
          </p:nvPr>
        </p:nvSpPr>
        <p:spPr>
          <a:xfrm>
            <a:off x="1103313" y="3054778"/>
            <a:ext cx="4215237" cy="3193621"/>
          </a:xfrm>
        </p:spPr>
        <p:txBody>
          <a:bodyPr>
            <a:normAutofit lnSpcReduction="10000"/>
          </a:bodyPr>
          <a:lstStyle/>
          <a:p>
            <a:pPr marL="0" indent="0">
              <a:buNone/>
            </a:pPr>
            <a:endParaRPr lang="en-US" b="1" dirty="0">
              <a:effectLst/>
            </a:endParaRPr>
          </a:p>
          <a:p>
            <a:r>
              <a:rPr lang="en-US" dirty="0"/>
              <a:t>Information provided must be “</a:t>
            </a:r>
            <a:r>
              <a:rPr lang="en-US" b="1" dirty="0"/>
              <a:t>current, accurate, and complete</a:t>
            </a:r>
            <a:r>
              <a:rPr lang="en-US" dirty="0"/>
              <a:t>”</a:t>
            </a:r>
          </a:p>
          <a:p>
            <a:r>
              <a:rPr lang="en-US" dirty="0"/>
              <a:t>After May 20</a:t>
            </a:r>
            <a:r>
              <a:rPr lang="en-US" baseline="30000" dirty="0"/>
              <a:t>th</a:t>
            </a:r>
            <a:r>
              <a:rPr lang="en-US" dirty="0"/>
              <a:t>, the forms must include certification that:</a:t>
            </a:r>
          </a:p>
          <a:p>
            <a:pPr marL="0" indent="0">
              <a:buNone/>
            </a:pPr>
            <a:r>
              <a:rPr lang="en-US" b="1" dirty="0"/>
              <a:t> “I am not a party in a malign foreign talent recruitment program”</a:t>
            </a:r>
          </a:p>
          <a:p>
            <a:pPr marL="0" indent="0">
              <a:buNone/>
            </a:pPr>
            <a:endParaRPr lang="en-US" b="1" dirty="0"/>
          </a:p>
          <a:p>
            <a:pPr marL="0" indent="0">
              <a:buNone/>
            </a:pPr>
            <a:endParaRPr lang="en-US" b="1" dirty="0"/>
          </a:p>
          <a:p>
            <a:pPr marL="0" indent="0">
              <a:buNone/>
            </a:pPr>
            <a:endParaRPr lang="en-US" dirty="0"/>
          </a:p>
          <a:p>
            <a:pPr marL="0" indent="0">
              <a:buNone/>
            </a:pPr>
            <a:endParaRPr lang="en-US" dirty="0"/>
          </a:p>
          <a:p>
            <a:endParaRPr lang="en-US" dirty="0"/>
          </a:p>
        </p:txBody>
      </p:sp>
      <p:pic>
        <p:nvPicPr>
          <p:cNvPr id="11" name="Picture 10">
            <a:extLst>
              <a:ext uri="{FF2B5EF4-FFF2-40B4-BE49-F238E27FC236}">
                <a16:creationId xmlns:a16="http://schemas.microsoft.com/office/drawing/2014/main" id="{50E2E6EC-1134-BC90-C1FC-2159DF5CD147}"/>
              </a:ext>
            </a:extLst>
          </p:cNvPr>
          <p:cNvPicPr>
            <a:picLocks noChangeAspect="1"/>
          </p:cNvPicPr>
          <p:nvPr/>
        </p:nvPicPr>
        <p:blipFill>
          <a:blip r:embed="rId2"/>
          <a:stretch>
            <a:fillRect/>
          </a:stretch>
        </p:blipFill>
        <p:spPr>
          <a:xfrm>
            <a:off x="5318550" y="1382232"/>
            <a:ext cx="6458207" cy="5023050"/>
          </a:xfrm>
          <a:prstGeom prst="rect">
            <a:avLst/>
          </a:prstGeom>
        </p:spPr>
      </p:pic>
      <p:sp>
        <p:nvSpPr>
          <p:cNvPr id="12" name="Right Arrow 11">
            <a:extLst>
              <a:ext uri="{FF2B5EF4-FFF2-40B4-BE49-F238E27FC236}">
                <a16:creationId xmlns:a16="http://schemas.microsoft.com/office/drawing/2014/main" id="{F4D708EC-F17F-4656-A9F0-B649A3DBEA32}"/>
              </a:ext>
            </a:extLst>
          </p:cNvPr>
          <p:cNvSpPr/>
          <p:nvPr/>
        </p:nvSpPr>
        <p:spPr>
          <a:xfrm flipV="1">
            <a:off x="4976038" y="5339760"/>
            <a:ext cx="1353880" cy="272016"/>
          </a:xfrm>
          <a:prstGeom prst="rightArrow">
            <a:avLst/>
          </a:prstGeom>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984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FABDE893-D545-0BBA-6493-1C34CD33889A}"/>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Presenters</a:t>
            </a:r>
          </a:p>
        </p:txBody>
      </p:sp>
      <p:sp>
        <p:nvSpPr>
          <p:cNvPr id="21" name="Content Placeholder 2">
            <a:extLst>
              <a:ext uri="{FF2B5EF4-FFF2-40B4-BE49-F238E27FC236}">
                <a16:creationId xmlns:a16="http://schemas.microsoft.com/office/drawing/2014/main" id="{66F1E6D9-D9AA-B36D-89FA-78E26C8B5896}"/>
              </a:ext>
            </a:extLst>
          </p:cNvPr>
          <p:cNvSpPr>
            <a:spLocks noGrp="1"/>
          </p:cNvSpPr>
          <p:nvPr>
            <p:ph idx="1"/>
          </p:nvPr>
        </p:nvSpPr>
        <p:spPr>
          <a:xfrm>
            <a:off x="1103312" y="2452348"/>
            <a:ext cx="10020300" cy="3952933"/>
          </a:xfrm>
        </p:spPr>
        <p:txBody>
          <a:bodyPr>
            <a:normAutofit fontScale="92500" lnSpcReduction="10000"/>
          </a:bodyPr>
          <a:lstStyle/>
          <a:p>
            <a:pPr>
              <a:lnSpc>
                <a:spcPct val="90000"/>
              </a:lnSpc>
            </a:pPr>
            <a:r>
              <a:rPr lang="en-US" b="1" dirty="0"/>
              <a:t>Todd Bjorklund</a:t>
            </a:r>
            <a:br>
              <a:rPr lang="en-US" b="1" dirty="0"/>
            </a:br>
            <a:br>
              <a:rPr lang="en-US" sz="1400" dirty="0"/>
            </a:br>
            <a:r>
              <a:rPr lang="en-US" sz="1400" dirty="0"/>
              <a:t>Associate Director, Federal and Foundation Grants &amp; Contracts</a:t>
            </a:r>
            <a:br>
              <a:rPr lang="en-US" sz="1400" dirty="0"/>
            </a:br>
            <a:r>
              <a:rPr lang="en-US" sz="1400" dirty="0"/>
              <a:t>Office of Sponsored Projects</a:t>
            </a:r>
            <a:br>
              <a:rPr lang="en-US" sz="1400" dirty="0"/>
            </a:br>
            <a:r>
              <a:rPr lang="en-US" sz="1400" dirty="0">
                <a:hlinkClick r:id="rId2"/>
              </a:rPr>
              <a:t>todd.bjorklund@osp.utah.edu</a:t>
            </a:r>
            <a:br>
              <a:rPr lang="en-US" sz="1400" dirty="0"/>
            </a:br>
            <a:br>
              <a:rPr lang="en-US" sz="1400" dirty="0"/>
            </a:br>
            <a:r>
              <a:rPr lang="en-US" sz="1400" dirty="0"/>
              <a:t>- NSF requirements</a:t>
            </a:r>
          </a:p>
          <a:p>
            <a:pPr>
              <a:lnSpc>
                <a:spcPct val="90000"/>
              </a:lnSpc>
            </a:pPr>
            <a:r>
              <a:rPr lang="en-US" sz="1400" dirty="0"/>
              <a:t>- Implementation of Common Forms for Biographical Sketch and Current &amp; Pending (Other) Support</a:t>
            </a:r>
          </a:p>
          <a:p>
            <a:pPr>
              <a:lnSpc>
                <a:spcPct val="90000"/>
              </a:lnSpc>
            </a:pPr>
            <a:r>
              <a:rPr lang="en-US" sz="1400" dirty="0"/>
              <a:t>- </a:t>
            </a:r>
            <a:r>
              <a:rPr lang="en-US" sz="1400" dirty="0" err="1"/>
              <a:t>SciENcv</a:t>
            </a:r>
            <a:r>
              <a:rPr lang="en-US" sz="1400" dirty="0"/>
              <a:t> certifications and re-certifications</a:t>
            </a:r>
            <a:br>
              <a:rPr lang="en-US" sz="1400" dirty="0"/>
            </a:br>
            <a:endParaRPr lang="en-US" sz="1400" dirty="0"/>
          </a:p>
          <a:p>
            <a:pPr>
              <a:lnSpc>
                <a:spcPct val="90000"/>
              </a:lnSpc>
            </a:pPr>
            <a:r>
              <a:rPr lang="en-US" b="1" dirty="0"/>
              <a:t>Trent </a:t>
            </a:r>
            <a:r>
              <a:rPr lang="en-US" b="1" dirty="0" err="1"/>
              <a:t>Foxley</a:t>
            </a:r>
            <a:br>
              <a:rPr lang="en-US" b="1" dirty="0"/>
            </a:br>
            <a:br>
              <a:rPr lang="en-US" sz="1400" dirty="0"/>
            </a:br>
            <a:r>
              <a:rPr lang="en-US" sz="1400" dirty="0"/>
              <a:t>Director </a:t>
            </a:r>
            <a:br>
              <a:rPr lang="en-US" sz="1400" dirty="0"/>
            </a:br>
            <a:r>
              <a:rPr lang="en-US" sz="1400" dirty="0"/>
              <a:t>Office of Foreign Influence</a:t>
            </a:r>
            <a:br>
              <a:rPr lang="en-US" sz="1400" dirty="0"/>
            </a:br>
            <a:r>
              <a:rPr lang="en-US" sz="1400" dirty="0">
                <a:hlinkClick r:id="rId3"/>
              </a:rPr>
              <a:t>trent.foxley@hsc.utah.edu</a:t>
            </a:r>
            <a:br>
              <a:rPr lang="en-US" sz="1400" dirty="0"/>
            </a:br>
            <a:r>
              <a:rPr lang="en-US" sz="1400" dirty="0">
                <a:hlinkClick r:id="rId4"/>
              </a:rPr>
              <a:t>foreigninfluence@utah.edu</a:t>
            </a:r>
            <a:br>
              <a:rPr lang="en-US" sz="1400" dirty="0"/>
            </a:br>
            <a:br>
              <a:rPr lang="en-US" sz="1400" dirty="0"/>
            </a:br>
            <a:r>
              <a:rPr lang="en-US" sz="1400" dirty="0"/>
              <a:t>- Risks of malign foreign talent recruitment programs</a:t>
            </a:r>
            <a:br>
              <a:rPr lang="en-US" sz="1400" dirty="0"/>
            </a:br>
            <a:br>
              <a:rPr lang="en-US" sz="1400" dirty="0"/>
            </a:br>
            <a:r>
              <a:rPr lang="en-US" sz="1400" dirty="0"/>
              <a:t>- </a:t>
            </a:r>
            <a:r>
              <a:rPr lang="en-US" sz="1400" dirty="0" err="1"/>
              <a:t>UUl</a:t>
            </a:r>
            <a:r>
              <a:rPr lang="en-US" sz="1400" dirty="0"/>
              <a:t> foreign disclosure requirements</a:t>
            </a:r>
          </a:p>
        </p:txBody>
      </p:sp>
    </p:spTree>
    <p:extLst>
      <p:ext uri="{BB962C8B-B14F-4D97-AF65-F5344CB8AC3E}">
        <p14:creationId xmlns:p14="http://schemas.microsoft.com/office/powerpoint/2010/main" val="322086766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20C24-8843-E74D-1539-0C2B88899DCE}"/>
              </a:ext>
            </a:extLst>
          </p:cNvPr>
          <p:cNvSpPr>
            <a:spLocks noGrp="1"/>
          </p:cNvSpPr>
          <p:nvPr>
            <p:ph type="title"/>
          </p:nvPr>
        </p:nvSpPr>
        <p:spPr/>
        <p:txBody>
          <a:bodyPr/>
          <a:lstStyle/>
          <a:p>
            <a:r>
              <a:rPr lang="en-US" dirty="0" err="1"/>
              <a:t>Research.gov</a:t>
            </a:r>
            <a:endParaRPr lang="en-US" dirty="0"/>
          </a:p>
        </p:txBody>
      </p:sp>
      <p:sp>
        <p:nvSpPr>
          <p:cNvPr id="3" name="Content Placeholder 2">
            <a:extLst>
              <a:ext uri="{FF2B5EF4-FFF2-40B4-BE49-F238E27FC236}">
                <a16:creationId xmlns:a16="http://schemas.microsoft.com/office/drawing/2014/main" id="{0F9D6DE6-3282-479E-B820-D9F4FC3A7DF1}"/>
              </a:ext>
            </a:extLst>
          </p:cNvPr>
          <p:cNvSpPr>
            <a:spLocks noGrp="1"/>
          </p:cNvSpPr>
          <p:nvPr>
            <p:ph idx="1"/>
          </p:nvPr>
        </p:nvSpPr>
        <p:spPr/>
        <p:txBody>
          <a:bodyPr>
            <a:normAutofit/>
          </a:bodyPr>
          <a:lstStyle/>
          <a:p>
            <a:r>
              <a:rPr lang="en-US" dirty="0"/>
              <a:t>The certified forms must be attached under Senior Personnel Documents as part of each proposal in </a:t>
            </a:r>
            <a:r>
              <a:rPr lang="en-US" dirty="0" err="1"/>
              <a:t>Research.gov</a:t>
            </a:r>
            <a:endParaRPr lang="en-US" dirty="0"/>
          </a:p>
        </p:txBody>
      </p:sp>
      <p:pic>
        <p:nvPicPr>
          <p:cNvPr id="4" name="Picture 3" descr="A screenshot of a computer screen&#10;&#10;Description automatically generated">
            <a:extLst>
              <a:ext uri="{FF2B5EF4-FFF2-40B4-BE49-F238E27FC236}">
                <a16:creationId xmlns:a16="http://schemas.microsoft.com/office/drawing/2014/main" id="{600DB7D1-F981-22B0-A518-F04BB45FB7C0}"/>
              </a:ext>
            </a:extLst>
          </p:cNvPr>
          <p:cNvPicPr>
            <a:picLocks noChangeAspect="1"/>
          </p:cNvPicPr>
          <p:nvPr/>
        </p:nvPicPr>
        <p:blipFill>
          <a:blip r:embed="rId2"/>
          <a:stretch>
            <a:fillRect/>
          </a:stretch>
        </p:blipFill>
        <p:spPr>
          <a:xfrm>
            <a:off x="2955962" y="3038317"/>
            <a:ext cx="6280076" cy="3366965"/>
          </a:xfrm>
          <a:prstGeom prst="rect">
            <a:avLst/>
          </a:prstGeom>
        </p:spPr>
      </p:pic>
    </p:spTree>
    <p:extLst>
      <p:ext uri="{BB962C8B-B14F-4D97-AF65-F5344CB8AC3E}">
        <p14:creationId xmlns:p14="http://schemas.microsoft.com/office/powerpoint/2010/main" val="2204845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85F55-D749-5E46-12DE-BAEEAF2A2BED}"/>
              </a:ext>
            </a:extLst>
          </p:cNvPr>
          <p:cNvSpPr>
            <a:spLocks noGrp="1"/>
          </p:cNvSpPr>
          <p:nvPr>
            <p:ph type="title"/>
          </p:nvPr>
        </p:nvSpPr>
        <p:spPr/>
        <p:txBody>
          <a:bodyPr/>
          <a:lstStyle/>
          <a:p>
            <a:r>
              <a:rPr lang="en-US" dirty="0"/>
              <a:t>OSP Submission: Non-compliant Proposals will be Withdrawn</a:t>
            </a:r>
          </a:p>
        </p:txBody>
      </p:sp>
      <p:sp>
        <p:nvSpPr>
          <p:cNvPr id="3" name="Content Placeholder 2">
            <a:extLst>
              <a:ext uri="{FF2B5EF4-FFF2-40B4-BE49-F238E27FC236}">
                <a16:creationId xmlns:a16="http://schemas.microsoft.com/office/drawing/2014/main" id="{86C6A65D-7FFB-C758-73A9-5CFB250BB55A}"/>
              </a:ext>
            </a:extLst>
          </p:cNvPr>
          <p:cNvSpPr>
            <a:spLocks noGrp="1"/>
          </p:cNvSpPr>
          <p:nvPr>
            <p:ph idx="1"/>
          </p:nvPr>
        </p:nvSpPr>
        <p:spPr/>
        <p:txBody>
          <a:bodyPr>
            <a:normAutofit fontScale="92500"/>
          </a:bodyPr>
          <a:lstStyle/>
          <a:p>
            <a:r>
              <a:rPr lang="en-US" dirty="0"/>
              <a:t>As of May 20, each time OSP submits an application in </a:t>
            </a:r>
            <a:r>
              <a:rPr lang="en-US" dirty="0" err="1"/>
              <a:t>Research.gov</a:t>
            </a:r>
            <a:r>
              <a:rPr lang="en-US" dirty="0"/>
              <a:t>, we must attest on behalf of the institution that all senior/key personnel in the application have certified that they are not party to an MFTRP</a:t>
            </a:r>
          </a:p>
          <a:p>
            <a:endParaRPr lang="en-US" dirty="0"/>
          </a:p>
          <a:p>
            <a:r>
              <a:rPr lang="en-US" dirty="0"/>
              <a:t>OSP will not be able to submit an NSF proposal without the correct signed certifications for each senior/key personnel</a:t>
            </a:r>
            <a:br>
              <a:rPr lang="en-US" dirty="0"/>
            </a:br>
            <a:endParaRPr lang="en-US" dirty="0"/>
          </a:p>
          <a:p>
            <a:r>
              <a:rPr lang="en-US" dirty="0"/>
              <a:t>OSP will have to withdraw proposals without the correct signed certifications for each senior/key personnel, if already submitted</a:t>
            </a:r>
          </a:p>
          <a:p>
            <a:pPr lvl="1"/>
            <a:r>
              <a:rPr lang="en-US" dirty="0"/>
              <a:t>If OSP is not able to review an application prior to submission, we will review it after to check for the certification statements</a:t>
            </a:r>
          </a:p>
          <a:p>
            <a:pPr lvl="1"/>
            <a:r>
              <a:rPr lang="en-US" dirty="0"/>
              <a:t>OSP will consult with the PI but </a:t>
            </a:r>
            <a:r>
              <a:rPr lang="en-US" b="1" dirty="0">
                <a:solidFill>
                  <a:srgbClr val="FF0000"/>
                </a:solidFill>
              </a:rPr>
              <a:t>non-compliant proposals will be withdrawn</a:t>
            </a:r>
          </a:p>
          <a:p>
            <a:pPr lvl="1"/>
            <a:endParaRPr lang="en-US" dirty="0"/>
          </a:p>
          <a:p>
            <a:endParaRPr lang="en-US" dirty="0"/>
          </a:p>
        </p:txBody>
      </p:sp>
    </p:spTree>
    <p:extLst>
      <p:ext uri="{BB962C8B-B14F-4D97-AF65-F5344CB8AC3E}">
        <p14:creationId xmlns:p14="http://schemas.microsoft.com/office/powerpoint/2010/main" val="3036111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A65C-C362-710F-D4D4-F84BC154455D}"/>
              </a:ext>
            </a:extLst>
          </p:cNvPr>
          <p:cNvSpPr>
            <a:spLocks noGrp="1"/>
          </p:cNvSpPr>
          <p:nvPr>
            <p:ph type="title"/>
          </p:nvPr>
        </p:nvSpPr>
        <p:spPr/>
        <p:txBody>
          <a:bodyPr/>
          <a:lstStyle/>
          <a:p>
            <a:r>
              <a:rPr lang="en-US" dirty="0"/>
              <a:t>Award Process and Re-certification</a:t>
            </a:r>
          </a:p>
        </p:txBody>
      </p:sp>
      <p:sp>
        <p:nvSpPr>
          <p:cNvPr id="3" name="Content Placeholder 2">
            <a:extLst>
              <a:ext uri="{FF2B5EF4-FFF2-40B4-BE49-F238E27FC236}">
                <a16:creationId xmlns:a16="http://schemas.microsoft.com/office/drawing/2014/main" id="{D4E8A22D-30FA-E46E-E095-B1B5A8A2D620}"/>
              </a:ext>
            </a:extLst>
          </p:cNvPr>
          <p:cNvSpPr>
            <a:spLocks noGrp="1"/>
          </p:cNvSpPr>
          <p:nvPr>
            <p:ph idx="1"/>
          </p:nvPr>
        </p:nvSpPr>
        <p:spPr/>
        <p:txBody>
          <a:bodyPr>
            <a:normAutofit fontScale="85000" lnSpcReduction="10000"/>
          </a:bodyPr>
          <a:lstStyle/>
          <a:p>
            <a:r>
              <a:rPr lang="en-US" dirty="0"/>
              <a:t>Prior to making funding recommendations, the NSF Program Officer will request updated versions of the Current and Pending (Other) Support be submitted via </a:t>
            </a:r>
            <a:r>
              <a:rPr lang="en-US" dirty="0" err="1"/>
              <a:t>Research.gov</a:t>
            </a:r>
            <a:br>
              <a:rPr lang="en-US" dirty="0"/>
            </a:br>
            <a:br>
              <a:rPr lang="en-US" dirty="0"/>
            </a:br>
            <a:br>
              <a:rPr lang="en-US" dirty="0"/>
            </a:br>
            <a:br>
              <a:rPr lang="en-US" dirty="0"/>
            </a:br>
            <a:endParaRPr lang="en-US" dirty="0"/>
          </a:p>
          <a:p>
            <a:endParaRPr lang="en-US" b="1" dirty="0"/>
          </a:p>
          <a:p>
            <a:r>
              <a:rPr lang="en-US" b="1" dirty="0"/>
              <a:t>Re-certification is required annually thereafter for the duration of the award</a:t>
            </a:r>
          </a:p>
          <a:p>
            <a:pPr lvl="1"/>
            <a:r>
              <a:rPr lang="en-US" b="1" dirty="0"/>
              <a:t>NEW: </a:t>
            </a:r>
            <a:r>
              <a:rPr lang="en-US" dirty="0"/>
              <a:t>Updated and re-certified Current and Pending (Other) Support must be disclosed to NSF when annual and final progress reports are submitted.</a:t>
            </a:r>
          </a:p>
          <a:p>
            <a:pPr lvl="1"/>
            <a:endParaRPr lang="en-US" dirty="0"/>
          </a:p>
          <a:p>
            <a:pPr marL="457200" lvl="1" indent="0">
              <a:buNone/>
            </a:pPr>
            <a:r>
              <a:rPr lang="en-US" dirty="0"/>
              <a:t>_____</a:t>
            </a:r>
          </a:p>
          <a:p>
            <a:pPr marL="457200" lvl="1" indent="0">
              <a:buNone/>
            </a:pPr>
            <a:r>
              <a:rPr lang="en-US" sz="1800" dirty="0"/>
              <a:t>For details on NSF disclosure requirements and disclosure matrix (May2024): https://</a:t>
            </a:r>
            <a:r>
              <a:rPr lang="en-US" sz="1800" dirty="0" err="1"/>
              <a:t>osp.utah.edu</a:t>
            </a:r>
            <a:r>
              <a:rPr lang="en-US" sz="1800" dirty="0"/>
              <a:t>/policies/research-security/federal-disclosure-</a:t>
            </a:r>
            <a:r>
              <a:rPr lang="en-US" sz="1800" dirty="0" err="1"/>
              <a:t>requirements.php</a:t>
            </a:r>
            <a:endParaRPr lang="en-US" sz="1800" dirty="0"/>
          </a:p>
          <a:p>
            <a:pPr marL="457200" lvl="1" indent="0">
              <a:buNone/>
            </a:pPr>
            <a:endParaRPr lang="en-US" dirty="0"/>
          </a:p>
        </p:txBody>
      </p:sp>
      <p:pic>
        <p:nvPicPr>
          <p:cNvPr id="5" name="Picture 4">
            <a:extLst>
              <a:ext uri="{FF2B5EF4-FFF2-40B4-BE49-F238E27FC236}">
                <a16:creationId xmlns:a16="http://schemas.microsoft.com/office/drawing/2014/main" id="{25C35CBA-1D8B-9AD7-8195-33EB48271A0B}"/>
              </a:ext>
            </a:extLst>
          </p:cNvPr>
          <p:cNvPicPr>
            <a:picLocks noChangeAspect="1"/>
          </p:cNvPicPr>
          <p:nvPr/>
        </p:nvPicPr>
        <p:blipFill>
          <a:blip r:embed="rId2"/>
          <a:stretch>
            <a:fillRect/>
          </a:stretch>
        </p:blipFill>
        <p:spPr>
          <a:xfrm>
            <a:off x="836346" y="3136280"/>
            <a:ext cx="10252342" cy="585439"/>
          </a:xfrm>
          <a:prstGeom prst="rect">
            <a:avLst/>
          </a:prstGeom>
        </p:spPr>
      </p:pic>
    </p:spTree>
    <p:extLst>
      <p:ext uri="{BB962C8B-B14F-4D97-AF65-F5344CB8AC3E}">
        <p14:creationId xmlns:p14="http://schemas.microsoft.com/office/powerpoint/2010/main" val="3570753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24057-E9C6-E602-951E-5554020F1B0A}"/>
              </a:ext>
            </a:extLst>
          </p:cNvPr>
          <p:cNvSpPr>
            <a:spLocks noGrp="1"/>
          </p:cNvSpPr>
          <p:nvPr>
            <p:ph type="title"/>
          </p:nvPr>
        </p:nvSpPr>
        <p:spPr>
          <a:xfrm>
            <a:off x="646111" y="452718"/>
            <a:ext cx="10858317" cy="1400530"/>
          </a:xfrm>
        </p:spPr>
        <p:txBody>
          <a:bodyPr/>
          <a:lstStyle/>
          <a:p>
            <a:r>
              <a:rPr lang="en-US" dirty="0"/>
              <a:t>Reminder: International </a:t>
            </a:r>
            <a:br>
              <a:rPr lang="en-US" dirty="0"/>
            </a:br>
            <a:r>
              <a:rPr lang="en-US" dirty="0"/>
              <a:t>Collaboration</a:t>
            </a:r>
          </a:p>
        </p:txBody>
      </p:sp>
      <p:sp>
        <p:nvSpPr>
          <p:cNvPr id="3" name="Content Placeholder 2">
            <a:extLst>
              <a:ext uri="{FF2B5EF4-FFF2-40B4-BE49-F238E27FC236}">
                <a16:creationId xmlns:a16="http://schemas.microsoft.com/office/drawing/2014/main" id="{E62E0458-464D-D323-A698-B98D526057ED}"/>
              </a:ext>
            </a:extLst>
          </p:cNvPr>
          <p:cNvSpPr>
            <a:spLocks noGrp="1"/>
          </p:cNvSpPr>
          <p:nvPr>
            <p:ph idx="1"/>
          </p:nvPr>
        </p:nvSpPr>
        <p:spPr>
          <a:xfrm>
            <a:off x="1103313" y="2052918"/>
            <a:ext cx="5382547" cy="4195481"/>
          </a:xfrm>
        </p:spPr>
        <p:txBody>
          <a:bodyPr>
            <a:normAutofit fontScale="77500" lnSpcReduction="20000"/>
          </a:bodyPr>
          <a:lstStyle/>
          <a:p>
            <a:r>
              <a:rPr lang="en-US" dirty="0"/>
              <a:t>Within each proposal, applicants are required to mark intended partnerships with international collaborators </a:t>
            </a:r>
            <a:r>
              <a:rPr lang="en-US" b="1" dirty="0"/>
              <a:t>on the NSF Cover Page </a:t>
            </a:r>
            <a:r>
              <a:rPr lang="en-US" dirty="0"/>
              <a:t>under three circumstances</a:t>
            </a:r>
          </a:p>
          <a:p>
            <a:pPr lvl="1">
              <a:buFont typeface="Arial" panose="020B0604020202020204" pitchFamily="34" charset="0"/>
              <a:buChar char="•"/>
            </a:pPr>
            <a:r>
              <a:rPr lang="en-US" b="1" dirty="0"/>
              <a:t>International Activities </a:t>
            </a:r>
          </a:p>
          <a:p>
            <a:pPr lvl="2">
              <a:buFont typeface="Arial" panose="020B0604020202020204" pitchFamily="34" charset="0"/>
              <a:buChar char="•"/>
            </a:pPr>
            <a:r>
              <a:rPr lang="en-US" dirty="0"/>
              <a:t>If foreign travel is budgeted check here and list countries involved</a:t>
            </a:r>
          </a:p>
          <a:p>
            <a:pPr lvl="2">
              <a:buFont typeface="Arial" panose="020B0604020202020204" pitchFamily="34" charset="0"/>
              <a:buChar char="•"/>
            </a:pPr>
            <a:r>
              <a:rPr lang="en-US" dirty="0"/>
              <a:t>If foreign country is unknown, use the “worldwide” option</a:t>
            </a:r>
          </a:p>
          <a:p>
            <a:pPr lvl="2">
              <a:buFont typeface="Arial" panose="020B0604020202020204" pitchFamily="34" charset="0"/>
              <a:buChar char="•"/>
            </a:pPr>
            <a:r>
              <a:rPr lang="en-US" dirty="0"/>
              <a:t>Do not list more than 5 countries</a:t>
            </a:r>
          </a:p>
          <a:p>
            <a:pPr lvl="1">
              <a:buFont typeface="Arial" panose="020B0604020202020204" pitchFamily="34" charset="0"/>
              <a:buChar char="•"/>
            </a:pPr>
            <a:r>
              <a:rPr lang="en-US" b="1" dirty="0"/>
              <a:t>Funding of an International Branch Campus of a U.S. Institution of Higher Education (IHE)</a:t>
            </a:r>
          </a:p>
          <a:p>
            <a:pPr lvl="2">
              <a:buFont typeface="Arial" panose="020B0604020202020204" pitchFamily="34" charset="0"/>
              <a:buChar char="•"/>
            </a:pPr>
            <a:r>
              <a:rPr lang="en-US" dirty="0"/>
              <a:t>This includes use of subaward or consultant arrangement</a:t>
            </a:r>
          </a:p>
          <a:p>
            <a:pPr lvl="1">
              <a:buFont typeface="Arial" panose="020B0604020202020204" pitchFamily="34" charset="0"/>
              <a:buChar char="•"/>
            </a:pPr>
            <a:r>
              <a:rPr lang="en-US" b="1" dirty="0"/>
              <a:t>Funding of a Foreign Organization</a:t>
            </a:r>
          </a:p>
          <a:p>
            <a:pPr lvl="2">
              <a:buFont typeface="Arial" panose="020B0604020202020204" pitchFamily="34" charset="0"/>
              <a:buChar char="•"/>
            </a:pPr>
            <a:r>
              <a:rPr lang="en-US" dirty="0"/>
              <a:t>If foreign org is involved, including subaward or consultant arrangement, check here and provide justification in project description</a:t>
            </a:r>
          </a:p>
          <a:p>
            <a:pPr lvl="1">
              <a:buFont typeface="Arial" panose="020B0604020202020204" pitchFamily="34" charset="0"/>
              <a:buChar char="•"/>
            </a:pPr>
            <a:endParaRPr lang="en-US" dirty="0"/>
          </a:p>
        </p:txBody>
      </p:sp>
      <p:pic>
        <p:nvPicPr>
          <p:cNvPr id="5" name="Picture 4" descr="A screenshot of a computer&#10;&#10;Description automatically generated">
            <a:extLst>
              <a:ext uri="{FF2B5EF4-FFF2-40B4-BE49-F238E27FC236}">
                <a16:creationId xmlns:a16="http://schemas.microsoft.com/office/drawing/2014/main" id="{33061D90-AD80-EBDC-679C-34D6151EF0A9}"/>
              </a:ext>
            </a:extLst>
          </p:cNvPr>
          <p:cNvPicPr>
            <a:picLocks noChangeAspect="1"/>
          </p:cNvPicPr>
          <p:nvPr/>
        </p:nvPicPr>
        <p:blipFill>
          <a:blip r:embed="rId2"/>
          <a:stretch>
            <a:fillRect/>
          </a:stretch>
        </p:blipFill>
        <p:spPr>
          <a:xfrm>
            <a:off x="6679400" y="1729618"/>
            <a:ext cx="5332290" cy="4049840"/>
          </a:xfrm>
          <a:prstGeom prst="rect">
            <a:avLst/>
          </a:prstGeom>
        </p:spPr>
      </p:pic>
      <p:sp>
        <p:nvSpPr>
          <p:cNvPr id="6" name="Right Arrow 5">
            <a:extLst>
              <a:ext uri="{FF2B5EF4-FFF2-40B4-BE49-F238E27FC236}">
                <a16:creationId xmlns:a16="http://schemas.microsoft.com/office/drawing/2014/main" id="{57AB9D7C-3797-D849-274E-6E66F5AD8E98}"/>
              </a:ext>
            </a:extLst>
          </p:cNvPr>
          <p:cNvSpPr/>
          <p:nvPr/>
        </p:nvSpPr>
        <p:spPr>
          <a:xfrm>
            <a:off x="4815472" y="4150658"/>
            <a:ext cx="1767158" cy="106327"/>
          </a:xfrm>
          <a:prstGeom prst="rightArrow">
            <a:avLst/>
          </a:prstGeom>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80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1248-2F09-5CC4-06B4-CB8C32A8F92A}"/>
              </a:ext>
            </a:extLst>
          </p:cNvPr>
          <p:cNvSpPr>
            <a:spLocks noGrp="1"/>
          </p:cNvSpPr>
          <p:nvPr>
            <p:ph type="title"/>
          </p:nvPr>
        </p:nvSpPr>
        <p:spPr/>
        <p:txBody>
          <a:bodyPr/>
          <a:lstStyle/>
          <a:p>
            <a:r>
              <a:rPr lang="en-US" dirty="0"/>
              <a:t>Federal Concerns: Research Security &amp; Undue Foreign Influence</a:t>
            </a:r>
          </a:p>
        </p:txBody>
      </p:sp>
      <p:sp>
        <p:nvSpPr>
          <p:cNvPr id="3" name="Content Placeholder 2">
            <a:extLst>
              <a:ext uri="{FF2B5EF4-FFF2-40B4-BE49-F238E27FC236}">
                <a16:creationId xmlns:a16="http://schemas.microsoft.com/office/drawing/2014/main" id="{CCE693DF-6043-1E39-1F58-F08093543722}"/>
              </a:ext>
            </a:extLst>
          </p:cNvPr>
          <p:cNvSpPr>
            <a:spLocks noGrp="1"/>
          </p:cNvSpPr>
          <p:nvPr>
            <p:ph idx="1"/>
          </p:nvPr>
        </p:nvSpPr>
        <p:spPr/>
        <p:txBody>
          <a:bodyPr>
            <a:normAutofit fontScale="92500"/>
          </a:bodyPr>
          <a:lstStyle/>
          <a:p>
            <a:r>
              <a:rPr lang="en-US" dirty="0"/>
              <a:t>Due to concerns over the past few years, many federal funding agencies, including the National Science Foundation (NSF), have revised what information they require from investigators to appropriately assess available resources and other sources of support. </a:t>
            </a:r>
          </a:p>
          <a:p>
            <a:r>
              <a:rPr lang="en-US" dirty="0"/>
              <a:t>As part of this effort, NSF included updated requirements in the annual release of the 24-1 </a:t>
            </a:r>
            <a:r>
              <a:rPr lang="en-US" dirty="0">
                <a:hlinkClick r:id="rId2"/>
              </a:rPr>
              <a:t>Proposal &amp; Award Policies &amp; Procedures Guide (PAPPG)</a:t>
            </a:r>
            <a:r>
              <a:rPr lang="en-US" dirty="0"/>
              <a:t>. </a:t>
            </a:r>
          </a:p>
          <a:p>
            <a:pPr lvl="1"/>
            <a:r>
              <a:rPr lang="en-US" dirty="0"/>
              <a:t>24-1 addresses Section 10632 of the </a:t>
            </a:r>
            <a:r>
              <a:rPr lang="en-US" dirty="0">
                <a:hlinkClick r:id="rId3"/>
              </a:rPr>
              <a:t>CHIPS and Science Act of 2022</a:t>
            </a:r>
            <a:r>
              <a:rPr lang="en-US" dirty="0"/>
              <a:t> (42 U.S.C. § 19232) regarding malign foreign talent recruitment programs</a:t>
            </a:r>
          </a:p>
          <a:p>
            <a:pPr lvl="1"/>
            <a:r>
              <a:rPr lang="en-US" dirty="0"/>
              <a:t>24-1 implements the Common Forms for Biographical Sketch and Current &amp; Pending (Other) Support and harmonize content requirements</a:t>
            </a:r>
          </a:p>
          <a:p>
            <a:pPr lvl="1"/>
            <a:r>
              <a:rPr lang="en-US" dirty="0"/>
              <a:t>National Defense Authorization Act (NDAA) 2021, Section 223 requires that disclosures be “accurate, current, and complete”</a:t>
            </a:r>
          </a:p>
        </p:txBody>
      </p:sp>
    </p:spTree>
    <p:extLst>
      <p:ext uri="{BB962C8B-B14F-4D97-AF65-F5344CB8AC3E}">
        <p14:creationId xmlns:p14="http://schemas.microsoft.com/office/powerpoint/2010/main" val="3940524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DCA4-0A23-2D09-597C-B12E7BC2F327}"/>
              </a:ext>
            </a:extLst>
          </p:cNvPr>
          <p:cNvSpPr>
            <a:spLocks noGrp="1"/>
          </p:cNvSpPr>
          <p:nvPr>
            <p:ph type="title"/>
          </p:nvPr>
        </p:nvSpPr>
        <p:spPr/>
        <p:txBody>
          <a:bodyPr/>
          <a:lstStyle/>
          <a:p>
            <a:r>
              <a:rPr lang="en-US" dirty="0"/>
              <a:t>Changes to the NSF PAPPG 24-1</a:t>
            </a:r>
            <a:br>
              <a:rPr lang="en-US" dirty="0"/>
            </a:br>
            <a:r>
              <a:rPr lang="en-US" dirty="0"/>
              <a:t>Effective May 20, 2024</a:t>
            </a:r>
          </a:p>
        </p:txBody>
      </p:sp>
      <p:sp>
        <p:nvSpPr>
          <p:cNvPr id="3" name="Content Placeholder 2">
            <a:extLst>
              <a:ext uri="{FF2B5EF4-FFF2-40B4-BE49-F238E27FC236}">
                <a16:creationId xmlns:a16="http://schemas.microsoft.com/office/drawing/2014/main" id="{CD5E08AF-AC24-4FEA-9C52-671FB198554C}"/>
              </a:ext>
            </a:extLst>
          </p:cNvPr>
          <p:cNvSpPr>
            <a:spLocks noGrp="1"/>
          </p:cNvSpPr>
          <p:nvPr>
            <p:ph idx="1"/>
          </p:nvPr>
        </p:nvSpPr>
        <p:spPr>
          <a:xfrm>
            <a:off x="1103312" y="2052918"/>
            <a:ext cx="9763162" cy="4195481"/>
          </a:xfrm>
        </p:spPr>
        <p:txBody>
          <a:bodyPr>
            <a:normAutofit/>
          </a:bodyPr>
          <a:lstStyle/>
          <a:p>
            <a:r>
              <a:rPr lang="en-US" b="1" dirty="0"/>
              <a:t>Parties to Malign Foreign Talent Recruitment Programs</a:t>
            </a:r>
            <a:br>
              <a:rPr lang="en-US" b="1" dirty="0"/>
            </a:br>
            <a:br>
              <a:rPr lang="en-US" b="1" dirty="0"/>
            </a:br>
            <a:endParaRPr lang="en-US" b="1" dirty="0"/>
          </a:p>
          <a:p>
            <a:pPr marL="0" indent="0">
              <a:buNone/>
            </a:pPr>
            <a:endParaRPr lang="en-US" dirty="0"/>
          </a:p>
          <a:p>
            <a:pPr marL="0" indent="0">
              <a:buNone/>
            </a:pPr>
            <a:endParaRPr lang="en-US" dirty="0"/>
          </a:p>
          <a:p>
            <a:pPr marL="0" indent="0">
              <a:buNone/>
            </a:pPr>
            <a:r>
              <a:rPr lang="en-US" dirty="0"/>
              <a:t>___</a:t>
            </a:r>
            <a:br>
              <a:rPr lang="en-US" dirty="0"/>
            </a:br>
            <a:br>
              <a:rPr lang="en-US" sz="1600" dirty="0"/>
            </a:br>
            <a:r>
              <a:rPr lang="en-US" sz="1600" dirty="0"/>
              <a:t>NSF defines </a:t>
            </a:r>
            <a:r>
              <a:rPr lang="en-US" sz="1600" b="1" dirty="0"/>
              <a:t>senior/key personnel </a:t>
            </a:r>
            <a:r>
              <a:rPr lang="en-US" sz="1600" dirty="0"/>
              <a:t>as individuals “who contribute in a substantive, meaningful way to the scientific development or execution of a research and development project”. </a:t>
            </a:r>
          </a:p>
          <a:p>
            <a:pPr marL="0" indent="0">
              <a:buNone/>
            </a:pPr>
            <a:r>
              <a:rPr lang="en-US" sz="1600" dirty="0"/>
              <a:t>This definition includes the PI/co-PI and can include faculty associates and post-docs.</a:t>
            </a:r>
          </a:p>
          <a:p>
            <a:pPr marL="0" indent="0">
              <a:buNone/>
            </a:pPr>
            <a:r>
              <a:rPr lang="en-US" sz="1600" dirty="0"/>
              <a:t>In accordance with NSPM-33 Implementation Guidance, it typically does not include grad students.</a:t>
            </a:r>
          </a:p>
        </p:txBody>
      </p:sp>
      <p:pic>
        <p:nvPicPr>
          <p:cNvPr id="5" name="Picture 4" descr="A close up of a sign&#10;&#10;Description automatically generated">
            <a:extLst>
              <a:ext uri="{FF2B5EF4-FFF2-40B4-BE49-F238E27FC236}">
                <a16:creationId xmlns:a16="http://schemas.microsoft.com/office/drawing/2014/main" id="{EB948622-6DC0-0AF1-E6FC-0C5D22C56151}"/>
              </a:ext>
            </a:extLst>
          </p:cNvPr>
          <p:cNvPicPr>
            <a:picLocks noChangeAspect="1"/>
          </p:cNvPicPr>
          <p:nvPr/>
        </p:nvPicPr>
        <p:blipFill>
          <a:blip r:embed="rId3"/>
          <a:stretch>
            <a:fillRect/>
          </a:stretch>
        </p:blipFill>
        <p:spPr>
          <a:xfrm>
            <a:off x="1487329" y="2547821"/>
            <a:ext cx="9217341" cy="1155115"/>
          </a:xfrm>
          <a:prstGeom prst="rect">
            <a:avLst/>
          </a:prstGeom>
        </p:spPr>
      </p:pic>
    </p:spTree>
    <p:extLst>
      <p:ext uri="{BB962C8B-B14F-4D97-AF65-F5344CB8AC3E}">
        <p14:creationId xmlns:p14="http://schemas.microsoft.com/office/powerpoint/2010/main" val="646653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DCA4-0A23-2D09-597C-B12E7BC2F327}"/>
              </a:ext>
            </a:extLst>
          </p:cNvPr>
          <p:cNvSpPr>
            <a:spLocks noGrp="1"/>
          </p:cNvSpPr>
          <p:nvPr>
            <p:ph type="title"/>
          </p:nvPr>
        </p:nvSpPr>
        <p:spPr/>
        <p:txBody>
          <a:bodyPr/>
          <a:lstStyle/>
          <a:p>
            <a:r>
              <a:rPr lang="en-US" dirty="0"/>
              <a:t>Malign Foreign Talent Recruitment Programs (FTRPs)</a:t>
            </a:r>
          </a:p>
        </p:txBody>
      </p:sp>
      <p:sp>
        <p:nvSpPr>
          <p:cNvPr id="3" name="Content Placeholder 2">
            <a:extLst>
              <a:ext uri="{FF2B5EF4-FFF2-40B4-BE49-F238E27FC236}">
                <a16:creationId xmlns:a16="http://schemas.microsoft.com/office/drawing/2014/main" id="{CD5E08AF-AC24-4FEA-9C52-671FB198554C}"/>
              </a:ext>
            </a:extLst>
          </p:cNvPr>
          <p:cNvSpPr>
            <a:spLocks noGrp="1"/>
          </p:cNvSpPr>
          <p:nvPr>
            <p:ph idx="1"/>
          </p:nvPr>
        </p:nvSpPr>
        <p:spPr/>
        <p:txBody>
          <a:bodyPr>
            <a:normAutofit fontScale="62500" lnSpcReduction="20000"/>
          </a:bodyPr>
          <a:lstStyle/>
          <a:p>
            <a:r>
              <a:rPr lang="en-US" b="1" dirty="0"/>
              <a:t>By NSF definition, a malign FTRP must involve a “foreign country of concern”: </a:t>
            </a:r>
            <a:br>
              <a:rPr lang="en-US" b="1" dirty="0"/>
            </a:br>
            <a:endParaRPr lang="en-US" dirty="0"/>
          </a:p>
          <a:p>
            <a:pPr lvl="1"/>
            <a:r>
              <a:rPr lang="en-US" dirty="0"/>
              <a:t>China</a:t>
            </a:r>
          </a:p>
          <a:p>
            <a:pPr lvl="1"/>
            <a:r>
              <a:rPr lang="en-US" dirty="0"/>
              <a:t>Iran </a:t>
            </a:r>
          </a:p>
          <a:p>
            <a:pPr lvl="1"/>
            <a:r>
              <a:rPr lang="en-US" dirty="0"/>
              <a:t>North Korea</a:t>
            </a:r>
          </a:p>
          <a:p>
            <a:pPr lvl="1"/>
            <a:r>
              <a:rPr lang="en-US" dirty="0"/>
              <a:t>Russia</a:t>
            </a:r>
          </a:p>
          <a:p>
            <a:pPr lvl="1"/>
            <a:endParaRPr lang="en-US" dirty="0"/>
          </a:p>
          <a:p>
            <a:r>
              <a:rPr lang="en-US" b="1" dirty="0"/>
              <a:t>Or “entities of concern”:</a:t>
            </a:r>
          </a:p>
          <a:p>
            <a:pPr lvl="1"/>
            <a:r>
              <a:rPr lang="en-US" dirty="0"/>
              <a:t>entities in countries of concern</a:t>
            </a:r>
          </a:p>
          <a:p>
            <a:pPr lvl="1"/>
            <a:r>
              <a:rPr lang="en-US" dirty="0"/>
              <a:t>an academic institution on the National Defense Authorization Act (NDAA) of 2019 Section </a:t>
            </a:r>
            <a:r>
              <a:rPr lang="en-US" dirty="0">
                <a:hlinkClick r:id="rId3"/>
              </a:rPr>
              <a:t>1286(c)(8) List</a:t>
            </a:r>
            <a:endParaRPr lang="en-US" dirty="0"/>
          </a:p>
          <a:p>
            <a:pPr lvl="1"/>
            <a:r>
              <a:rPr lang="en-US" dirty="0"/>
              <a:t>a foreign talent recruitment program on the NDAA 2019 Section </a:t>
            </a:r>
            <a:r>
              <a:rPr lang="en-US" dirty="0">
                <a:hlinkClick r:id="rId4"/>
              </a:rPr>
              <a:t>1286(c)(9) List</a:t>
            </a:r>
            <a:endParaRPr lang="en-US" dirty="0"/>
          </a:p>
          <a:p>
            <a:pPr marL="457200" lvl="1" indent="0">
              <a:buNone/>
            </a:pPr>
            <a:endParaRPr lang="en-US" dirty="0"/>
          </a:p>
          <a:p>
            <a:pPr marL="457200" lvl="1" indent="0">
              <a:buNone/>
            </a:pPr>
            <a:r>
              <a:rPr lang="en-US" b="1" dirty="0"/>
              <a:t>AND…</a:t>
            </a:r>
          </a:p>
          <a:p>
            <a:pPr marL="457200" lvl="1" indent="0">
              <a:buNone/>
            </a:pPr>
            <a:r>
              <a:rPr lang="en-US" b="1" dirty="0"/>
              <a:t>_______</a:t>
            </a:r>
          </a:p>
          <a:p>
            <a:pPr marL="457200" lvl="1" indent="0">
              <a:buNone/>
            </a:pPr>
            <a:r>
              <a:rPr lang="en-US" dirty="0"/>
              <a:t>https://</a:t>
            </a:r>
            <a:r>
              <a:rPr lang="en-US" dirty="0" err="1"/>
              <a:t>new.nsf.gov</a:t>
            </a:r>
            <a:r>
              <a:rPr lang="en-US" dirty="0"/>
              <a:t>/policies/</a:t>
            </a:r>
            <a:r>
              <a:rPr lang="en-US" dirty="0" err="1"/>
              <a:t>pappg</a:t>
            </a:r>
            <a:r>
              <a:rPr lang="en-US" dirty="0"/>
              <a:t>/24-1#definitions</a:t>
            </a:r>
          </a:p>
          <a:p>
            <a:pPr marL="457200" lvl="1" indent="0">
              <a:buNone/>
            </a:pPr>
            <a:endParaRPr lang="en-US" b="1" dirty="0"/>
          </a:p>
        </p:txBody>
      </p:sp>
    </p:spTree>
    <p:extLst>
      <p:ext uri="{BB962C8B-B14F-4D97-AF65-F5344CB8AC3E}">
        <p14:creationId xmlns:p14="http://schemas.microsoft.com/office/powerpoint/2010/main" val="2482431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DCA4-0A23-2D09-597C-B12E7BC2F327}"/>
              </a:ext>
            </a:extLst>
          </p:cNvPr>
          <p:cNvSpPr>
            <a:spLocks noGrp="1"/>
          </p:cNvSpPr>
          <p:nvPr>
            <p:ph type="title"/>
          </p:nvPr>
        </p:nvSpPr>
        <p:spPr/>
        <p:txBody>
          <a:bodyPr/>
          <a:lstStyle/>
          <a:p>
            <a:r>
              <a:rPr lang="en-US" dirty="0"/>
              <a:t>Malign Foreign Talent Recruitment Programs (FTRPs)</a:t>
            </a:r>
          </a:p>
        </p:txBody>
      </p:sp>
      <p:sp>
        <p:nvSpPr>
          <p:cNvPr id="3" name="Content Placeholder 2">
            <a:extLst>
              <a:ext uri="{FF2B5EF4-FFF2-40B4-BE49-F238E27FC236}">
                <a16:creationId xmlns:a16="http://schemas.microsoft.com/office/drawing/2014/main" id="{CD5E08AF-AC24-4FEA-9C52-671FB198554C}"/>
              </a:ext>
            </a:extLst>
          </p:cNvPr>
          <p:cNvSpPr>
            <a:spLocks noGrp="1"/>
          </p:cNvSpPr>
          <p:nvPr>
            <p:ph idx="1"/>
          </p:nvPr>
        </p:nvSpPr>
        <p:spPr/>
        <p:txBody>
          <a:bodyPr>
            <a:normAutofit lnSpcReduction="10000"/>
          </a:bodyPr>
          <a:lstStyle/>
          <a:p>
            <a:r>
              <a:rPr lang="en-US" b="1" dirty="0"/>
              <a:t>Is Any Program, Position, or Activity</a:t>
            </a:r>
            <a:endParaRPr lang="en-US" dirty="0"/>
          </a:p>
          <a:p>
            <a:pPr lvl="1"/>
            <a:r>
              <a:rPr lang="en-US" dirty="0"/>
              <a:t>that includes compensation in the form of cash or in-kind compensation</a:t>
            </a:r>
          </a:p>
          <a:p>
            <a:pPr lvl="2"/>
            <a:r>
              <a:rPr lang="en-US" dirty="0"/>
              <a:t>research funding</a:t>
            </a:r>
          </a:p>
          <a:p>
            <a:pPr lvl="2"/>
            <a:r>
              <a:rPr lang="en-US" dirty="0"/>
              <a:t>promised future compensation</a:t>
            </a:r>
          </a:p>
          <a:p>
            <a:pPr lvl="2"/>
            <a:r>
              <a:rPr lang="en-US" dirty="0"/>
              <a:t>complimentary foreign travel</a:t>
            </a:r>
          </a:p>
          <a:p>
            <a:pPr lvl="2"/>
            <a:r>
              <a:rPr lang="en-US" dirty="0"/>
              <a:t>things of non de minimis value, </a:t>
            </a:r>
          </a:p>
          <a:p>
            <a:pPr lvl="2"/>
            <a:r>
              <a:rPr lang="en-US" dirty="0"/>
              <a:t>honorific titles, </a:t>
            </a:r>
          </a:p>
          <a:p>
            <a:pPr lvl="2"/>
            <a:r>
              <a:rPr lang="en-US" dirty="0"/>
              <a:t>career advancement opportunities, </a:t>
            </a:r>
          </a:p>
          <a:p>
            <a:pPr lvl="2"/>
            <a:r>
              <a:rPr lang="en-US" dirty="0"/>
              <a:t>other types of remuneration or consideration</a:t>
            </a:r>
          </a:p>
          <a:p>
            <a:pPr marL="457200" lvl="1" indent="0">
              <a:buNone/>
            </a:pPr>
            <a:endParaRPr lang="en-US" dirty="0"/>
          </a:p>
          <a:p>
            <a:pPr marL="457200" lvl="1" indent="0">
              <a:buNone/>
            </a:pPr>
            <a:r>
              <a:rPr lang="en-US" b="1" dirty="0"/>
              <a:t>IN EXCHANGE FOR…</a:t>
            </a:r>
          </a:p>
        </p:txBody>
      </p:sp>
    </p:spTree>
    <p:extLst>
      <p:ext uri="{BB962C8B-B14F-4D97-AF65-F5344CB8AC3E}">
        <p14:creationId xmlns:p14="http://schemas.microsoft.com/office/powerpoint/2010/main" val="107452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DCA4-0A23-2D09-597C-B12E7BC2F327}"/>
              </a:ext>
            </a:extLst>
          </p:cNvPr>
          <p:cNvSpPr>
            <a:spLocks noGrp="1"/>
          </p:cNvSpPr>
          <p:nvPr>
            <p:ph type="title"/>
          </p:nvPr>
        </p:nvSpPr>
        <p:spPr/>
        <p:txBody>
          <a:bodyPr/>
          <a:lstStyle/>
          <a:p>
            <a:r>
              <a:rPr lang="en-US" dirty="0"/>
              <a:t>Malign Foreign Talent Recruitment Programs (FTRPs)</a:t>
            </a:r>
          </a:p>
        </p:txBody>
      </p:sp>
      <p:sp>
        <p:nvSpPr>
          <p:cNvPr id="3" name="Content Placeholder 2">
            <a:extLst>
              <a:ext uri="{FF2B5EF4-FFF2-40B4-BE49-F238E27FC236}">
                <a16:creationId xmlns:a16="http://schemas.microsoft.com/office/drawing/2014/main" id="{CD5E08AF-AC24-4FEA-9C52-671FB198554C}"/>
              </a:ext>
            </a:extLst>
          </p:cNvPr>
          <p:cNvSpPr>
            <a:spLocks noGrp="1"/>
          </p:cNvSpPr>
          <p:nvPr>
            <p:ph idx="1"/>
          </p:nvPr>
        </p:nvSpPr>
        <p:spPr/>
        <p:txBody>
          <a:bodyPr>
            <a:normAutofit/>
          </a:bodyPr>
          <a:lstStyle/>
          <a:p>
            <a:r>
              <a:rPr lang="en-US" b="1" dirty="0"/>
              <a:t>Problematic Obligations or Activities</a:t>
            </a:r>
            <a:br>
              <a:rPr lang="en-US" b="1" dirty="0"/>
            </a:br>
            <a:endParaRPr lang="en-US" dirty="0"/>
          </a:p>
          <a:p>
            <a:pPr marL="457200" lvl="1" indent="0">
              <a:buNone/>
            </a:pPr>
            <a:r>
              <a:rPr lang="en-US" dirty="0"/>
              <a:t>Red Flags include, but are not limited to</a:t>
            </a:r>
          </a:p>
          <a:p>
            <a:pPr lvl="2"/>
            <a:r>
              <a:rPr lang="en-US" dirty="0"/>
              <a:t>Unauthorized transfer of IP/data</a:t>
            </a:r>
          </a:p>
          <a:p>
            <a:pPr lvl="2"/>
            <a:r>
              <a:rPr lang="en-US" dirty="0"/>
              <a:t>Requirement to not disclose involvement</a:t>
            </a:r>
          </a:p>
          <a:p>
            <a:pPr lvl="2"/>
            <a:r>
              <a:rPr lang="en-US" dirty="0"/>
              <a:t>Entering into a contract with an individual, not the University</a:t>
            </a:r>
          </a:p>
          <a:p>
            <a:pPr lvl="2"/>
            <a:r>
              <a:rPr lang="en-US" dirty="0"/>
              <a:t>Inability to terminate the contract</a:t>
            </a:r>
          </a:p>
          <a:p>
            <a:pPr lvl="2"/>
            <a:r>
              <a:rPr lang="en-US" dirty="0"/>
              <a:t>Focuses on replicating or overlapping US funded research programs</a:t>
            </a:r>
          </a:p>
          <a:p>
            <a:pPr marL="457200" lvl="1" indent="0">
              <a:buNone/>
            </a:pPr>
            <a:endParaRPr lang="en-US" dirty="0"/>
          </a:p>
          <a:p>
            <a:pPr marL="457200" lvl="1" indent="0">
              <a:buNone/>
            </a:pPr>
            <a:r>
              <a:rPr lang="en-US" dirty="0"/>
              <a:t>See complete list at - https://</a:t>
            </a:r>
            <a:r>
              <a:rPr lang="en-US" dirty="0" err="1"/>
              <a:t>osp.utah.edu</a:t>
            </a:r>
            <a:r>
              <a:rPr lang="en-US" dirty="0"/>
              <a:t>/policies/research-security/</a:t>
            </a:r>
            <a:r>
              <a:rPr lang="en-US" dirty="0" err="1"/>
              <a:t>index.php</a:t>
            </a:r>
            <a:endParaRPr lang="en-US" dirty="0"/>
          </a:p>
        </p:txBody>
      </p:sp>
      <p:sp>
        <p:nvSpPr>
          <p:cNvPr id="4" name="Punched Tape 3">
            <a:extLst>
              <a:ext uri="{FF2B5EF4-FFF2-40B4-BE49-F238E27FC236}">
                <a16:creationId xmlns:a16="http://schemas.microsoft.com/office/drawing/2014/main" id="{2A834117-37A6-1A96-3262-666A685F9BD2}"/>
              </a:ext>
            </a:extLst>
          </p:cNvPr>
          <p:cNvSpPr/>
          <p:nvPr/>
        </p:nvSpPr>
        <p:spPr>
          <a:xfrm>
            <a:off x="1103312" y="2645594"/>
            <a:ext cx="457201" cy="352788"/>
          </a:xfrm>
          <a:prstGeom prst="flowChartPunchedTap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051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DCA4-0A23-2D09-597C-B12E7BC2F327}"/>
              </a:ext>
            </a:extLst>
          </p:cNvPr>
          <p:cNvSpPr>
            <a:spLocks noGrp="1"/>
          </p:cNvSpPr>
          <p:nvPr>
            <p:ph type="title"/>
          </p:nvPr>
        </p:nvSpPr>
        <p:spPr/>
        <p:txBody>
          <a:bodyPr/>
          <a:lstStyle/>
          <a:p>
            <a:r>
              <a:rPr lang="en-US" dirty="0"/>
              <a:t>New Requirement: Key Personnel Certification</a:t>
            </a:r>
          </a:p>
        </p:txBody>
      </p:sp>
      <p:sp>
        <p:nvSpPr>
          <p:cNvPr id="3" name="Content Placeholder 2">
            <a:extLst>
              <a:ext uri="{FF2B5EF4-FFF2-40B4-BE49-F238E27FC236}">
                <a16:creationId xmlns:a16="http://schemas.microsoft.com/office/drawing/2014/main" id="{CD5E08AF-AC24-4FEA-9C52-671FB198554C}"/>
              </a:ext>
            </a:extLst>
          </p:cNvPr>
          <p:cNvSpPr>
            <a:spLocks noGrp="1"/>
          </p:cNvSpPr>
          <p:nvPr>
            <p:ph idx="1"/>
          </p:nvPr>
        </p:nvSpPr>
        <p:spPr>
          <a:xfrm>
            <a:off x="1082047" y="2052918"/>
            <a:ext cx="8946541" cy="4195481"/>
          </a:xfrm>
        </p:spPr>
        <p:txBody>
          <a:bodyPr/>
          <a:lstStyle/>
          <a:p>
            <a:r>
              <a:rPr lang="en-US" b="1" dirty="0"/>
              <a:t>Senior/key personnel are now required to certify via </a:t>
            </a:r>
            <a:r>
              <a:rPr lang="en-US" b="1" dirty="0" err="1"/>
              <a:t>SciENcv</a:t>
            </a:r>
            <a:r>
              <a:rPr lang="en-US" b="1" dirty="0"/>
              <a:t> that they are not participating in malign FTRP</a:t>
            </a:r>
          </a:p>
          <a:p>
            <a:r>
              <a:rPr lang="en-US" b="1" dirty="0"/>
              <a:t>Certification required in each NSF application</a:t>
            </a:r>
          </a:p>
          <a:p>
            <a:endParaRPr lang="en-US" b="1" dirty="0"/>
          </a:p>
          <a:p>
            <a:pPr marL="0" indent="0">
              <a:buNone/>
            </a:pPr>
            <a:endParaRPr lang="en-US" b="1" dirty="0"/>
          </a:p>
          <a:p>
            <a:pPr marL="0" indent="0">
              <a:buNone/>
            </a:pPr>
            <a:r>
              <a:rPr lang="en-US" dirty="0"/>
              <a:t>			If you suspect you may have been contacted about an 				opportunity to join or become associated with any FTRP, 				request a consult with the </a:t>
            </a:r>
            <a:r>
              <a:rPr lang="en-US" dirty="0">
                <a:hlinkClick r:id="rId2"/>
              </a:rPr>
              <a:t>Office of Foreign Influence</a:t>
            </a:r>
            <a:r>
              <a:rPr lang="en-US" dirty="0"/>
              <a:t>.</a:t>
            </a:r>
            <a:endParaRPr lang="en-US" b="1" dirty="0"/>
          </a:p>
        </p:txBody>
      </p:sp>
      <p:sp>
        <p:nvSpPr>
          <p:cNvPr id="4" name="Punched Tape 3">
            <a:extLst>
              <a:ext uri="{FF2B5EF4-FFF2-40B4-BE49-F238E27FC236}">
                <a16:creationId xmlns:a16="http://schemas.microsoft.com/office/drawing/2014/main" id="{2427B542-BB4A-A0E5-7283-EEB4BC550911}"/>
              </a:ext>
            </a:extLst>
          </p:cNvPr>
          <p:cNvSpPr/>
          <p:nvPr/>
        </p:nvSpPr>
        <p:spPr>
          <a:xfrm>
            <a:off x="1934811" y="3723043"/>
            <a:ext cx="457201" cy="352788"/>
          </a:xfrm>
          <a:prstGeom prst="flowChartPunchedTap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13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0E6A5-A35F-4353-40DA-B00D71D1DC7F}"/>
              </a:ext>
            </a:extLst>
          </p:cNvPr>
          <p:cNvSpPr>
            <a:spLocks noGrp="1"/>
          </p:cNvSpPr>
          <p:nvPr>
            <p:ph type="title"/>
          </p:nvPr>
        </p:nvSpPr>
        <p:spPr/>
        <p:txBody>
          <a:bodyPr/>
          <a:lstStyle/>
          <a:p>
            <a:r>
              <a:rPr lang="en-US" dirty="0"/>
              <a:t>Federal Implementation of the “Common Forms”</a:t>
            </a:r>
          </a:p>
        </p:txBody>
      </p:sp>
      <p:sp>
        <p:nvSpPr>
          <p:cNvPr id="3" name="Content Placeholder 2">
            <a:extLst>
              <a:ext uri="{FF2B5EF4-FFF2-40B4-BE49-F238E27FC236}">
                <a16:creationId xmlns:a16="http://schemas.microsoft.com/office/drawing/2014/main" id="{34DD7088-EDB7-683B-3021-08C2DDD98657}"/>
              </a:ext>
            </a:extLst>
          </p:cNvPr>
          <p:cNvSpPr>
            <a:spLocks noGrp="1"/>
          </p:cNvSpPr>
          <p:nvPr>
            <p:ph idx="1"/>
          </p:nvPr>
        </p:nvSpPr>
        <p:spPr>
          <a:xfrm>
            <a:off x="646111" y="2052918"/>
            <a:ext cx="6277205" cy="4352364"/>
          </a:xfrm>
        </p:spPr>
        <p:txBody>
          <a:bodyPr>
            <a:normAutofit fontScale="85000" lnSpcReduction="20000"/>
          </a:bodyPr>
          <a:lstStyle/>
          <a:p>
            <a:r>
              <a:rPr lang="en-US" dirty="0"/>
              <a:t>Federal sponsors, in conjunction with OSTP (the Office of Science and Technology Policy) and NSTC (National Science and Technology Council), have been working to </a:t>
            </a:r>
            <a:r>
              <a:rPr lang="en-US" b="1" dirty="0"/>
              <a:t>harmonize</a:t>
            </a:r>
            <a:r>
              <a:rPr lang="en-US" dirty="0"/>
              <a:t> some of the common forms and disclosures they require for senior/key personnel  - specifically:</a:t>
            </a:r>
          </a:p>
          <a:p>
            <a:pPr lvl="1"/>
            <a:r>
              <a:rPr lang="en-US" dirty="0"/>
              <a:t>Biographical Sketch and Current &amp; Pending (Other) Support.</a:t>
            </a:r>
            <a:br>
              <a:rPr lang="en-US" dirty="0"/>
            </a:br>
            <a:endParaRPr lang="en-US" dirty="0"/>
          </a:p>
          <a:p>
            <a:r>
              <a:rPr lang="en-US" b="1" dirty="0"/>
              <a:t>Per the </a:t>
            </a:r>
            <a:r>
              <a:rPr lang="en-US" b="1" dirty="0">
                <a:hlinkClick r:id="rId2"/>
              </a:rPr>
              <a:t>NSPM-33 implementation guidance</a:t>
            </a:r>
            <a:r>
              <a:rPr lang="en-US" b="1" dirty="0"/>
              <a:t>, the Common Forms will replace other forms and formats that agencies currently </a:t>
            </a:r>
            <a:r>
              <a:rPr lang="en-US" dirty="0"/>
              <a:t>use to disclose biographical sketch, and current and pending (other) support information, when applying for federal research funding.</a:t>
            </a:r>
          </a:p>
          <a:p>
            <a:pPr marL="0" indent="0">
              <a:buNone/>
            </a:pPr>
            <a:r>
              <a:rPr lang="en-US" dirty="0"/>
              <a:t>_____</a:t>
            </a:r>
          </a:p>
          <a:p>
            <a:pPr marL="0" indent="0">
              <a:buNone/>
            </a:pPr>
            <a:r>
              <a:rPr lang="en-US" dirty="0"/>
              <a:t>https://</a:t>
            </a:r>
            <a:r>
              <a:rPr lang="en-US" dirty="0" err="1"/>
              <a:t>www.nsf.gov</a:t>
            </a:r>
            <a:r>
              <a:rPr lang="en-US" dirty="0"/>
              <a:t>/</a:t>
            </a:r>
            <a:r>
              <a:rPr lang="en-US" dirty="0" err="1"/>
              <a:t>bfa</a:t>
            </a:r>
            <a:r>
              <a:rPr lang="en-US" dirty="0"/>
              <a:t>/</a:t>
            </a:r>
            <a:r>
              <a:rPr lang="en-US" dirty="0" err="1"/>
              <a:t>dias</a:t>
            </a:r>
            <a:r>
              <a:rPr lang="en-US" dirty="0"/>
              <a:t>/policy/</a:t>
            </a:r>
            <a:r>
              <a:rPr lang="en-US" dirty="0" err="1"/>
              <a:t>nstc_disclosure.jsp</a:t>
            </a:r>
            <a:endParaRPr lang="en-US" dirty="0"/>
          </a:p>
        </p:txBody>
      </p:sp>
      <p:pic>
        <p:nvPicPr>
          <p:cNvPr id="5" name="Picture 4">
            <a:extLst>
              <a:ext uri="{FF2B5EF4-FFF2-40B4-BE49-F238E27FC236}">
                <a16:creationId xmlns:a16="http://schemas.microsoft.com/office/drawing/2014/main" id="{137195E1-9707-6CFB-9489-B10CC168BC17}"/>
              </a:ext>
            </a:extLst>
          </p:cNvPr>
          <p:cNvPicPr>
            <a:picLocks noChangeAspect="1"/>
          </p:cNvPicPr>
          <p:nvPr/>
        </p:nvPicPr>
        <p:blipFill>
          <a:blip r:embed="rId3"/>
          <a:stretch>
            <a:fillRect/>
          </a:stretch>
        </p:blipFill>
        <p:spPr>
          <a:xfrm>
            <a:off x="6906987" y="2052918"/>
            <a:ext cx="4940300" cy="3568700"/>
          </a:xfrm>
          <a:prstGeom prst="rect">
            <a:avLst/>
          </a:prstGeom>
        </p:spPr>
      </p:pic>
    </p:spTree>
    <p:extLst>
      <p:ext uri="{BB962C8B-B14F-4D97-AF65-F5344CB8AC3E}">
        <p14:creationId xmlns:p14="http://schemas.microsoft.com/office/powerpoint/2010/main" val="42301727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2290</TotalTime>
  <Words>2029</Words>
  <Application>Microsoft Macintosh PowerPoint</Application>
  <PresentationFormat>Widescreen</PresentationFormat>
  <Paragraphs>168</Paragraphs>
  <Slides>23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Arial</vt:lpstr>
      <vt:lpstr>Century Gothic</vt:lpstr>
      <vt:lpstr>Wingdings 3</vt:lpstr>
      <vt:lpstr>Ion</vt:lpstr>
      <vt:lpstr>New NSF 24-1Requirements: Malign Foreign Talent Recruitment Programs</vt:lpstr>
      <vt:lpstr>Presenters</vt:lpstr>
      <vt:lpstr>Federal Concerns: Research Security &amp; Undue Foreign Influence</vt:lpstr>
      <vt:lpstr>Changes to the NSF PAPPG 24-1 Effective May 20, 2024</vt:lpstr>
      <vt:lpstr>Malign Foreign Talent Recruitment Programs (FTRPs)</vt:lpstr>
      <vt:lpstr>Malign Foreign Talent Recruitment Programs (FTRPs)</vt:lpstr>
      <vt:lpstr>Malign Foreign Talent Recruitment Programs (FTRPs)</vt:lpstr>
      <vt:lpstr>New Requirement: Key Personnel Certification</vt:lpstr>
      <vt:lpstr>Federal Implementation of the “Common Forms”</vt:lpstr>
      <vt:lpstr>Common Forms through SciENcv</vt:lpstr>
      <vt:lpstr>SciENcv NSF Login Pathway</vt:lpstr>
      <vt:lpstr>SciENcv Create New Form</vt:lpstr>
      <vt:lpstr>Biographical Sketch &amp; Major Changes</vt:lpstr>
      <vt:lpstr>Biographical Sketch &amp; Major Changes</vt:lpstr>
      <vt:lpstr>Current &amp; Pending (Other) Support Major Changes</vt:lpstr>
      <vt:lpstr>Current &amp; Pending (Other) Support Major Changes</vt:lpstr>
      <vt:lpstr>SciENcv</vt:lpstr>
      <vt:lpstr>SciENcv Certification</vt:lpstr>
      <vt:lpstr>SciENcv</vt:lpstr>
      <vt:lpstr>Research.gov</vt:lpstr>
      <vt:lpstr>OSP Submission: Non-compliant Proposals will be Withdrawn</vt:lpstr>
      <vt:lpstr>Award Process and Re-certification</vt:lpstr>
      <vt:lpstr>Reminder: International  Collaboration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Laurel Duncan</dc:creator>
  <cp:lastModifiedBy>Todd Bjorklund</cp:lastModifiedBy>
  <cp:revision>77</cp:revision>
  <dcterms:created xsi:type="dcterms:W3CDTF">2024-05-18T00:35:13Z</dcterms:created>
  <dcterms:modified xsi:type="dcterms:W3CDTF">2024-05-21T17:59:29Z</dcterms:modified>
</cp:coreProperties>
</file>