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27"/>
  </p:notesMasterIdLst>
  <p:sldIdLst>
    <p:sldId id="306" r:id="rId3"/>
    <p:sldId id="667" r:id="rId4"/>
    <p:sldId id="666" r:id="rId5"/>
    <p:sldId id="668" r:id="rId6"/>
    <p:sldId id="671" r:id="rId7"/>
    <p:sldId id="669" r:id="rId8"/>
    <p:sldId id="672" r:id="rId9"/>
    <p:sldId id="670" r:id="rId10"/>
    <p:sldId id="673" r:id="rId11"/>
    <p:sldId id="674" r:id="rId12"/>
    <p:sldId id="675" r:id="rId13"/>
    <p:sldId id="270" r:id="rId14"/>
    <p:sldId id="425" r:id="rId15"/>
    <p:sldId id="256" r:id="rId16"/>
    <p:sldId id="424" r:id="rId17"/>
    <p:sldId id="677" r:id="rId18"/>
    <p:sldId id="303" r:id="rId19"/>
    <p:sldId id="305" r:id="rId20"/>
    <p:sldId id="304" r:id="rId21"/>
    <p:sldId id="434" r:id="rId22"/>
    <p:sldId id="437" r:id="rId23"/>
    <p:sldId id="680" r:id="rId24"/>
    <p:sldId id="679" r:id="rId25"/>
    <p:sldId id="6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14"/>
    <p:restoredTop sz="96327"/>
  </p:normalViewPr>
  <p:slideViewPr>
    <p:cSldViewPr snapToGrid="0" snapToObjects="1">
      <p:cViewPr varScale="1">
        <p:scale>
          <a:sx n="96" d="100"/>
          <a:sy n="96" d="100"/>
        </p:scale>
        <p:origin x="192"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7DD565-7C42-3244-8DD8-E923696CB544}" type="datetimeFigureOut">
              <a:rPr lang="en-US" smtClean="0"/>
              <a:t>9/14/21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B4579-AAF2-774D-A1FD-B498E46E1A08}" type="slidenum">
              <a:rPr lang="en-US" smtClean="0"/>
              <a:t>‹#›</a:t>
            </a:fld>
            <a:endParaRPr lang="en-US"/>
          </a:p>
        </p:txBody>
      </p:sp>
    </p:spTree>
    <p:extLst>
      <p:ext uri="{BB962C8B-B14F-4D97-AF65-F5344CB8AC3E}">
        <p14:creationId xmlns:p14="http://schemas.microsoft.com/office/powerpoint/2010/main" val="2946086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302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year 1 Average 37% (highest 44%)</a:t>
            </a:r>
          </a:p>
          <a:p>
            <a:r>
              <a:rPr lang="en-US" dirty="0"/>
              <a:t>Grant year 2 Average 35% (highest 44%)</a:t>
            </a:r>
          </a:p>
          <a:p>
            <a:r>
              <a:rPr lang="en-US" dirty="0"/>
              <a:t>Grant year 3 Average 41% (highest 62% with five months &gt;48%)</a:t>
            </a:r>
          </a:p>
          <a:p>
            <a:r>
              <a:rPr lang="en-US" dirty="0"/>
              <a:t>Grant year 4 (March 2021 – 45%)</a:t>
            </a:r>
          </a:p>
          <a:p>
            <a:endParaRPr lang="en-US" dirty="0"/>
          </a:p>
          <a:p>
            <a:r>
              <a:rPr lang="en-US" dirty="0"/>
              <a:t>Additionally have trained new staff, including new scheduler role.  </a:t>
            </a:r>
          </a:p>
        </p:txBody>
      </p:sp>
      <p:sp>
        <p:nvSpPr>
          <p:cNvPr id="4" name="Slide Number Placeholder 3"/>
          <p:cNvSpPr>
            <a:spLocks noGrp="1"/>
          </p:cNvSpPr>
          <p:nvPr>
            <p:ph type="sldNum" sz="quarter" idx="5"/>
          </p:nvPr>
        </p:nvSpPr>
        <p:spPr/>
        <p:txBody>
          <a:bodyPr/>
          <a:lstStyle/>
          <a:p>
            <a:fld id="{1E027590-A030-C245-B721-991950824D0A}" type="slidenum">
              <a:rPr lang="en-US" smtClean="0"/>
              <a:t>23</a:t>
            </a:fld>
            <a:endParaRPr lang="en-US"/>
          </a:p>
        </p:txBody>
      </p:sp>
    </p:spTree>
    <p:extLst>
      <p:ext uri="{BB962C8B-B14F-4D97-AF65-F5344CB8AC3E}">
        <p14:creationId xmlns:p14="http://schemas.microsoft.com/office/powerpoint/2010/main" val="907915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year 1 Average 37% (highest 44%)</a:t>
            </a:r>
          </a:p>
          <a:p>
            <a:r>
              <a:rPr lang="en-US" dirty="0"/>
              <a:t>Grant year 2 Average 35% (highest 44%)</a:t>
            </a:r>
          </a:p>
          <a:p>
            <a:r>
              <a:rPr lang="en-US" dirty="0"/>
              <a:t>Grant year 3 Average 41% (highest 62% with five months &gt;48%)</a:t>
            </a:r>
          </a:p>
          <a:p>
            <a:r>
              <a:rPr lang="en-US" dirty="0"/>
              <a:t>Grant year 4 (March 2021 – 45%)</a:t>
            </a:r>
          </a:p>
          <a:p>
            <a:endParaRPr lang="en-US" dirty="0"/>
          </a:p>
          <a:p>
            <a:r>
              <a:rPr lang="en-US" dirty="0"/>
              <a:t>Additionally have trained new staff, including new scheduler role.  </a:t>
            </a:r>
          </a:p>
        </p:txBody>
      </p:sp>
      <p:sp>
        <p:nvSpPr>
          <p:cNvPr id="4" name="Slide Number Placeholder 3"/>
          <p:cNvSpPr>
            <a:spLocks noGrp="1"/>
          </p:cNvSpPr>
          <p:nvPr>
            <p:ph type="sldNum" sz="quarter" idx="5"/>
          </p:nvPr>
        </p:nvSpPr>
        <p:spPr/>
        <p:txBody>
          <a:bodyPr/>
          <a:lstStyle/>
          <a:p>
            <a:fld id="{1E027590-A030-C245-B721-991950824D0A}" type="slidenum">
              <a:rPr lang="en-US" smtClean="0"/>
              <a:t>24</a:t>
            </a:fld>
            <a:endParaRPr lang="en-US"/>
          </a:p>
        </p:txBody>
      </p:sp>
    </p:spTree>
    <p:extLst>
      <p:ext uri="{BB962C8B-B14F-4D97-AF65-F5344CB8AC3E}">
        <p14:creationId xmlns:p14="http://schemas.microsoft.com/office/powerpoint/2010/main" val="532715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65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505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94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938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3152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11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all of those kits!</a:t>
            </a:r>
          </a:p>
        </p:txBody>
      </p:sp>
      <p:sp>
        <p:nvSpPr>
          <p:cNvPr id="4" name="Slide Number Placeholder 3"/>
          <p:cNvSpPr>
            <a:spLocks noGrp="1"/>
          </p:cNvSpPr>
          <p:nvPr>
            <p:ph type="sldNum" sz="quarter" idx="5"/>
          </p:nvPr>
        </p:nvSpPr>
        <p:spPr/>
        <p:txBody>
          <a:bodyPr/>
          <a:lstStyle/>
          <a:p>
            <a:fld id="{1E027590-A030-C245-B721-991950824D0A}" type="slidenum">
              <a:rPr lang="en-US" smtClean="0"/>
              <a:t>17</a:t>
            </a:fld>
            <a:endParaRPr lang="en-US"/>
          </a:p>
        </p:txBody>
      </p:sp>
    </p:spTree>
    <p:extLst>
      <p:ext uri="{BB962C8B-B14F-4D97-AF65-F5344CB8AC3E}">
        <p14:creationId xmlns:p14="http://schemas.microsoft.com/office/powerpoint/2010/main" val="242045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year 1 Average 37% (highest 44%)</a:t>
            </a:r>
          </a:p>
          <a:p>
            <a:r>
              <a:rPr lang="en-US" dirty="0"/>
              <a:t>Grant year 2 Average 35% (highest 44%)</a:t>
            </a:r>
          </a:p>
          <a:p>
            <a:r>
              <a:rPr lang="en-US" dirty="0"/>
              <a:t>Grant year 3 Average 41% (highest 62% with five months &gt;48%)</a:t>
            </a:r>
          </a:p>
          <a:p>
            <a:r>
              <a:rPr lang="en-US" dirty="0"/>
              <a:t>Grant year 4 (March 2021 – 45%)</a:t>
            </a:r>
          </a:p>
          <a:p>
            <a:endParaRPr lang="en-US" dirty="0"/>
          </a:p>
          <a:p>
            <a:r>
              <a:rPr lang="en-US" dirty="0"/>
              <a:t>Additionally have trained new staff, including new scheduler role.  </a:t>
            </a:r>
          </a:p>
        </p:txBody>
      </p:sp>
      <p:sp>
        <p:nvSpPr>
          <p:cNvPr id="4" name="Slide Number Placeholder 3"/>
          <p:cNvSpPr>
            <a:spLocks noGrp="1"/>
          </p:cNvSpPr>
          <p:nvPr>
            <p:ph type="sldNum" sz="quarter" idx="5"/>
          </p:nvPr>
        </p:nvSpPr>
        <p:spPr/>
        <p:txBody>
          <a:bodyPr/>
          <a:lstStyle/>
          <a:p>
            <a:fld id="{1E027590-A030-C245-B721-991950824D0A}" type="slidenum">
              <a:rPr lang="en-US" smtClean="0"/>
              <a:t>21</a:t>
            </a:fld>
            <a:endParaRPr lang="en-US"/>
          </a:p>
        </p:txBody>
      </p:sp>
    </p:spTree>
    <p:extLst>
      <p:ext uri="{BB962C8B-B14F-4D97-AF65-F5344CB8AC3E}">
        <p14:creationId xmlns:p14="http://schemas.microsoft.com/office/powerpoint/2010/main" val="406857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year 1 Average 37% (highest 44%)</a:t>
            </a:r>
          </a:p>
          <a:p>
            <a:r>
              <a:rPr lang="en-US" dirty="0"/>
              <a:t>Grant year 2 Average 35% (highest 44%)</a:t>
            </a:r>
          </a:p>
          <a:p>
            <a:r>
              <a:rPr lang="en-US" dirty="0"/>
              <a:t>Grant year 3 Average 41% (highest 62% with five months &gt;48%)</a:t>
            </a:r>
          </a:p>
          <a:p>
            <a:r>
              <a:rPr lang="en-US" dirty="0"/>
              <a:t>Grant year 4 (March 2021 – 45%)</a:t>
            </a:r>
          </a:p>
          <a:p>
            <a:endParaRPr lang="en-US" dirty="0"/>
          </a:p>
          <a:p>
            <a:r>
              <a:rPr lang="en-US" dirty="0"/>
              <a:t>Additionally have trained new staff, including new scheduler role.  </a:t>
            </a:r>
          </a:p>
        </p:txBody>
      </p:sp>
      <p:sp>
        <p:nvSpPr>
          <p:cNvPr id="4" name="Slide Number Placeholder 3"/>
          <p:cNvSpPr>
            <a:spLocks noGrp="1"/>
          </p:cNvSpPr>
          <p:nvPr>
            <p:ph type="sldNum" sz="quarter" idx="5"/>
          </p:nvPr>
        </p:nvSpPr>
        <p:spPr/>
        <p:txBody>
          <a:bodyPr/>
          <a:lstStyle/>
          <a:p>
            <a:fld id="{1E027590-A030-C245-B721-991950824D0A}" type="slidenum">
              <a:rPr lang="en-US" smtClean="0"/>
              <a:t>22</a:t>
            </a:fld>
            <a:endParaRPr lang="en-US"/>
          </a:p>
        </p:txBody>
      </p:sp>
    </p:spTree>
    <p:extLst>
      <p:ext uri="{BB962C8B-B14F-4D97-AF65-F5344CB8AC3E}">
        <p14:creationId xmlns:p14="http://schemas.microsoft.com/office/powerpoint/2010/main" val="302110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F715-D54D-614D-8BF8-A586CD9A2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EC4AEA-993B-3A4F-96F9-291FCC8B2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D98344-847D-7548-B2A3-91FC901BDF32}"/>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5" name="Footer Placeholder 4">
            <a:extLst>
              <a:ext uri="{FF2B5EF4-FFF2-40B4-BE49-F238E27FC236}">
                <a16:creationId xmlns:a16="http://schemas.microsoft.com/office/drawing/2014/main" id="{1A17CD2F-ACC1-9943-946D-A360CD274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39342-0016-BC43-9A99-00AA5ED1FC34}"/>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118683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3750-E3A5-6A49-AB3F-0DA240C424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E1C2AC-567E-C647-8F31-40077BB474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69A6E-143E-9745-818A-EBE845FFA8FF}"/>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5" name="Footer Placeholder 4">
            <a:extLst>
              <a:ext uri="{FF2B5EF4-FFF2-40B4-BE49-F238E27FC236}">
                <a16:creationId xmlns:a16="http://schemas.microsoft.com/office/drawing/2014/main" id="{D29B6435-5EAD-FC46-8074-667CE18D6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6B44A-1FEF-4446-A0A3-E803D837B95E}"/>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137638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C86189-6825-2741-B7EC-FB671F24E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0AC89C-C264-DF42-A5DC-1FCE43FCDF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1B893F-2503-7F45-9CE1-43F4E707E612}"/>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5" name="Footer Placeholder 4">
            <a:extLst>
              <a:ext uri="{FF2B5EF4-FFF2-40B4-BE49-F238E27FC236}">
                <a16:creationId xmlns:a16="http://schemas.microsoft.com/office/drawing/2014/main" id="{8668A289-A4DD-614F-BC22-0F8980B42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0CA6E-C378-F34C-9D8E-D8DFC23A4B40}"/>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84522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6"/>
            <a:ext cx="10661650" cy="549537"/>
          </a:xfrm>
          <a:prstGeom prst="rect">
            <a:avLst/>
          </a:prstGeom>
        </p:spPr>
        <p:txBody>
          <a:bodyPr/>
          <a:lstStyle/>
          <a:p>
            <a:r>
              <a:rPr lang="en-US"/>
              <a:t>Click to edit Master title style</a:t>
            </a:r>
            <a:endParaRPr lang="en-US" dirty="0"/>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51" eaLnBrk="1" fontAlgn="auto" hangingPunct="1">
              <a:spcBef>
                <a:spcPts val="0"/>
              </a:spcBef>
              <a:spcAft>
                <a:spcPts val="0"/>
              </a:spcAft>
              <a:defRPr/>
            </a:pPr>
            <a:endParaRPr lang="en-US" sz="3840"/>
          </a:p>
        </p:txBody>
      </p:sp>
      <p:sp>
        <p:nvSpPr>
          <p:cNvPr id="5" name="Content Placeholder 2"/>
          <p:cNvSpPr>
            <a:spLocks noGrp="1"/>
          </p:cNvSpPr>
          <p:nvPr>
            <p:ph sz="half" idx="1"/>
          </p:nvPr>
        </p:nvSpPr>
        <p:spPr>
          <a:xfrm>
            <a:off x="920750" y="1762390"/>
            <a:ext cx="504985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10492054" y="6561668"/>
            <a:ext cx="2975239" cy="246221"/>
          </a:xfrm>
          <a:prstGeom prst="rect">
            <a:avLst/>
          </a:prstGeom>
          <a:noFill/>
        </p:spPr>
        <p:txBody>
          <a:bodyPr>
            <a:spAutoFit/>
          </a:bodyPr>
          <a:lstStyle/>
          <a:p>
            <a:pPr eaLnBrk="1" hangingPunct="1">
              <a:defRPr/>
            </a:pPr>
            <a:r>
              <a:rPr lang="en-US" sz="1000" b="1" spc="250" dirty="0">
                <a:solidFill>
                  <a:srgbClr val="A21727"/>
                </a:solidFill>
                <a:latin typeface="Century Gothic" charset="0"/>
                <a:ea typeface="Century Gothic" charset="0"/>
                <a:cs typeface="Century Gothic" charset="0"/>
              </a:rPr>
              <a:t>CONFIDENTIAL</a:t>
            </a: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66751" y="6400272"/>
            <a:ext cx="1299104"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6532543" y="1762390"/>
            <a:ext cx="504985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6"/>
          <p:cNvSpPr>
            <a:spLocks noGrp="1"/>
          </p:cNvSpPr>
          <p:nvPr>
            <p:ph type="body" sz="quarter" idx="16"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Tree>
    <p:extLst>
      <p:ext uri="{BB962C8B-B14F-4D97-AF65-F5344CB8AC3E}">
        <p14:creationId xmlns:p14="http://schemas.microsoft.com/office/powerpoint/2010/main" val="321465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1" y="578737"/>
            <a:ext cx="10661651" cy="549537"/>
          </a:xfrm>
          <a:prstGeom prst="rect">
            <a:avLst/>
          </a:prstGeom>
        </p:spPr>
        <p:txBody>
          <a:bodyPr/>
          <a:lstStyle/>
          <a:p>
            <a:r>
              <a:rPr lang="en-US" dirty="0"/>
              <a:t>Click to edit Master title style</a:t>
            </a:r>
          </a:p>
        </p:txBody>
      </p:sp>
      <p:sp>
        <p:nvSpPr>
          <p:cNvPr id="4" name="Rectangle 3"/>
          <p:cNvSpPr/>
          <p:nvPr userDrawn="1"/>
        </p:nvSpPr>
        <p:spPr>
          <a:xfrm>
            <a:off x="1"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873" eaLnBrk="1" fontAlgn="auto" hangingPunct="1">
              <a:spcBef>
                <a:spcPts val="0"/>
              </a:spcBef>
              <a:spcAft>
                <a:spcPts val="0"/>
              </a:spcAft>
              <a:defRPr/>
            </a:pPr>
            <a:endParaRPr lang="en-US" sz="2160"/>
          </a:p>
        </p:txBody>
      </p:sp>
      <p:sp>
        <p:nvSpPr>
          <p:cNvPr id="5" name="Content Placeholder 2"/>
          <p:cNvSpPr>
            <a:spLocks noGrp="1"/>
          </p:cNvSpPr>
          <p:nvPr>
            <p:ph sz="half" idx="1"/>
          </p:nvPr>
        </p:nvSpPr>
        <p:spPr>
          <a:xfrm>
            <a:off x="920750" y="1762392"/>
            <a:ext cx="10661651" cy="445900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8" y="6555771"/>
            <a:ext cx="992628" cy="254000"/>
          </a:xfrm>
          <a:prstGeom prst="rect">
            <a:avLst/>
          </a:prstGeom>
        </p:spPr>
        <p:txBody>
          <a:bodyPr/>
          <a:lstStyle>
            <a:lvl1pPr marL="0" indent="0">
              <a:buNone/>
              <a:defRPr sz="562" b="1" i="0" spc="94"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7" y="6555771"/>
            <a:ext cx="992628" cy="254000"/>
          </a:xfrm>
          <a:prstGeom prst="rect">
            <a:avLst/>
          </a:prstGeom>
        </p:spPr>
        <p:txBody>
          <a:bodyPr/>
          <a:lstStyle>
            <a:lvl1pPr marL="0" indent="0">
              <a:buNone/>
              <a:defRPr sz="562" b="1" i="0" spc="94"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5" y="6555771"/>
            <a:ext cx="992628" cy="254000"/>
          </a:xfrm>
          <a:prstGeom prst="rect">
            <a:avLst/>
          </a:prstGeom>
        </p:spPr>
        <p:txBody>
          <a:bodyPr/>
          <a:lstStyle>
            <a:lvl1pPr marL="0" indent="0">
              <a:buNone/>
              <a:defRPr sz="562" b="1" i="0" spc="94" baseline="0">
                <a:solidFill>
                  <a:srgbClr val="A21727"/>
                </a:solidFill>
              </a:defRPr>
            </a:lvl1pPr>
          </a:lstStyle>
          <a:p>
            <a:pPr lvl="0"/>
            <a:r>
              <a:rPr lang="en-US" dirty="0"/>
              <a:t>MISC</a:t>
            </a:r>
          </a:p>
        </p:txBody>
      </p:sp>
      <p:cxnSp>
        <p:nvCxnSpPr>
          <p:cNvPr id="15" name="Straight Connector 14"/>
          <p:cNvCxnSpPr/>
          <p:nvPr userDrawn="1"/>
        </p:nvCxnSpPr>
        <p:spPr>
          <a:xfrm>
            <a:off x="2147096"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8" name="Text Placeholder 16"/>
          <p:cNvSpPr>
            <a:spLocks noGrp="1"/>
          </p:cNvSpPr>
          <p:nvPr>
            <p:ph type="body" sz="quarter" idx="16" hasCustomPrompt="1"/>
          </p:nvPr>
        </p:nvSpPr>
        <p:spPr>
          <a:xfrm>
            <a:off x="5738001" y="6238875"/>
            <a:ext cx="6454000" cy="308240"/>
          </a:xfrm>
          <a:prstGeom prst="rect">
            <a:avLst/>
          </a:prstGeom>
        </p:spPr>
        <p:txBody>
          <a:bodyPr/>
          <a:lstStyle>
            <a:lvl1pPr marL="0" indent="0">
              <a:buNone/>
              <a:defRPr sz="562" baseline="0">
                <a:solidFill>
                  <a:srgbClr val="A31527"/>
                </a:solidFill>
              </a:defRPr>
            </a:lvl1pPr>
          </a:lstStyle>
          <a:p>
            <a:pPr lvl="0"/>
            <a:r>
              <a:rPr lang="en-US" dirty="0"/>
              <a:t>Source:</a:t>
            </a:r>
          </a:p>
        </p:txBody>
      </p:sp>
      <p:sp>
        <p:nvSpPr>
          <p:cNvPr id="19" name="TextBox 18"/>
          <p:cNvSpPr txBox="1"/>
          <p:nvPr userDrawn="1"/>
        </p:nvSpPr>
        <p:spPr>
          <a:xfrm>
            <a:off x="8717798" y="6548037"/>
            <a:ext cx="3474204" cy="178832"/>
          </a:xfrm>
          <a:prstGeom prst="rect">
            <a:avLst/>
          </a:prstGeom>
          <a:noFill/>
        </p:spPr>
        <p:txBody>
          <a:bodyPr wrap="square">
            <a:spAutoFit/>
          </a:bodyPr>
          <a:lstStyle/>
          <a:p>
            <a:pPr eaLnBrk="1" hangingPunct="1">
              <a:defRPr/>
            </a:pPr>
            <a:r>
              <a:rPr lang="de-DE" sz="562" b="1" spc="140" baseline="0" dirty="0">
                <a:solidFill>
                  <a:srgbClr val="A21727"/>
                </a:solidFill>
                <a:latin typeface="Century Gothic" charset="0"/>
                <a:ea typeface="Century Gothic" charset="0"/>
                <a:cs typeface="Century Gothic" charset="0"/>
              </a:rPr>
              <a:t>©</a:t>
            </a:r>
            <a:r>
              <a:rPr lang="en-US" sz="562" b="1" spc="140" baseline="0" dirty="0">
                <a:solidFill>
                  <a:srgbClr val="A21727"/>
                </a:solidFill>
                <a:latin typeface="Century Gothic" charset="0"/>
                <a:ea typeface="Century Gothic" charset="0"/>
                <a:cs typeface="Century Gothic" charset="0"/>
              </a:rPr>
              <a:t>UNIVERSITY OF UTAH HEALTH, 2018</a:t>
            </a:r>
            <a:endParaRPr lang="en-US" sz="562" b="1" spc="140" dirty="0">
              <a:solidFill>
                <a:srgbClr val="A21727"/>
              </a:solidFill>
              <a:latin typeface="Century Gothic" charset="0"/>
              <a:ea typeface="Century Gothic" charset="0"/>
              <a:cs typeface="Century Gothic"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003" y="6431282"/>
            <a:ext cx="1486186" cy="292593"/>
          </a:xfrm>
          <a:prstGeom prst="rect">
            <a:avLst/>
          </a:prstGeom>
        </p:spPr>
      </p:pic>
    </p:spTree>
    <p:extLst>
      <p:ext uri="{BB962C8B-B14F-4D97-AF65-F5344CB8AC3E}">
        <p14:creationId xmlns:p14="http://schemas.microsoft.com/office/powerpoint/2010/main" val="81135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97798"/>
            <a:ext cx="10363200" cy="1470025"/>
          </a:xfrm>
          <a:prstGeom prst="rect">
            <a:avLst/>
          </a:prstGeom>
        </p:spPr>
        <p:txBody>
          <a:bodyPr>
            <a:normAutofit/>
          </a:bodyPr>
          <a:lstStyle>
            <a:lvl1pPr algn="ctr">
              <a:defRPr sz="4666" baseline="0">
                <a:solidFill>
                  <a:schemeClr val="tx1">
                    <a:lumMod val="65000"/>
                    <a:lumOff val="35000"/>
                  </a:schemeClr>
                </a:solidFill>
                <a:latin typeface="Century Gothic Bold" charset="0"/>
              </a:defRPr>
            </a:lvl1pPr>
          </a:lstStyle>
          <a:p>
            <a:r>
              <a:rPr lang="en-US" dirty="0"/>
              <a:t>Click to edit Master title style</a:t>
            </a:r>
          </a:p>
        </p:txBody>
      </p:sp>
      <p:sp>
        <p:nvSpPr>
          <p:cNvPr id="3" name="Subtitle 2"/>
          <p:cNvSpPr>
            <a:spLocks noGrp="1"/>
          </p:cNvSpPr>
          <p:nvPr>
            <p:ph type="subTitle" idx="1" hasCustomPrompt="1"/>
          </p:nvPr>
        </p:nvSpPr>
        <p:spPr>
          <a:xfrm>
            <a:off x="1828800" y="4104306"/>
            <a:ext cx="8534400" cy="206175"/>
          </a:xfrm>
          <a:prstGeom prst="rect">
            <a:avLst/>
          </a:prstGeom>
        </p:spPr>
        <p:txBody>
          <a:bodyPr>
            <a:normAutofit/>
          </a:bodyPr>
          <a:lstStyle>
            <a:lvl1pPr marL="0" indent="0" algn="ctr">
              <a:buNone/>
              <a:defRPr sz="1333" cap="all" baseline="0">
                <a:solidFill>
                  <a:srgbClr val="B01C32"/>
                </a:solidFill>
                <a:latin typeface="Century Gothic Bold Italic" charset="0"/>
              </a:defRPr>
            </a:lvl1pPr>
            <a:lvl2pPr marL="609576" indent="0" algn="ctr">
              <a:buNone/>
              <a:defRPr>
                <a:solidFill>
                  <a:schemeClr val="tx1">
                    <a:tint val="75000"/>
                  </a:schemeClr>
                </a:solidFill>
              </a:defRPr>
            </a:lvl2pPr>
            <a:lvl3pPr marL="1219151" indent="0" algn="ctr">
              <a:buNone/>
              <a:defRPr>
                <a:solidFill>
                  <a:schemeClr val="tx1">
                    <a:tint val="75000"/>
                  </a:schemeClr>
                </a:solidFill>
              </a:defRPr>
            </a:lvl3pPr>
            <a:lvl4pPr marL="1828727" indent="0" algn="ctr">
              <a:buNone/>
              <a:defRPr>
                <a:solidFill>
                  <a:schemeClr val="tx1">
                    <a:tint val="75000"/>
                  </a:schemeClr>
                </a:solidFill>
              </a:defRPr>
            </a:lvl4pPr>
            <a:lvl5pPr marL="2438302" indent="0" algn="ctr">
              <a:buNone/>
              <a:defRPr>
                <a:solidFill>
                  <a:schemeClr val="tx1">
                    <a:tint val="75000"/>
                  </a:schemeClr>
                </a:solidFill>
              </a:defRPr>
            </a:lvl5pPr>
            <a:lvl6pPr marL="3047878" indent="0" algn="ctr">
              <a:buNone/>
              <a:defRPr>
                <a:solidFill>
                  <a:schemeClr val="tx1">
                    <a:tint val="75000"/>
                  </a:schemeClr>
                </a:solidFill>
              </a:defRPr>
            </a:lvl6pPr>
            <a:lvl7pPr marL="3657454" indent="0" algn="ctr">
              <a:buNone/>
              <a:defRPr>
                <a:solidFill>
                  <a:schemeClr val="tx1">
                    <a:tint val="75000"/>
                  </a:schemeClr>
                </a:solidFill>
              </a:defRPr>
            </a:lvl7pPr>
            <a:lvl8pPr marL="4267029" indent="0" algn="ctr">
              <a:buNone/>
              <a:defRPr>
                <a:solidFill>
                  <a:schemeClr val="tx1">
                    <a:tint val="75000"/>
                  </a:schemeClr>
                </a:solidFill>
              </a:defRPr>
            </a:lvl8pPr>
            <a:lvl9pPr marL="4876605"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1949318" y="2907771"/>
            <a:ext cx="8293365" cy="5292"/>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5" name="Picture 16"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68094" y="2082600"/>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39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028157" y="3944937"/>
            <a:ext cx="6096000" cy="5292"/>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9574" y="4173803"/>
            <a:ext cx="2071688" cy="5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028157" y="2622097"/>
            <a:ext cx="6096000" cy="1436688"/>
          </a:xfrm>
          <a:prstGeom prst="rect">
            <a:avLst/>
          </a:prstGeom>
        </p:spPr>
        <p:txBody>
          <a:bodyPr>
            <a:noAutofit/>
          </a:bodyPr>
          <a:lstStyle>
            <a:lvl1pPr marL="0" indent="0" algn="ctr">
              <a:buNone/>
              <a:defRPr sz="6666" b="0" i="0" spc="167" baseline="0">
                <a:solidFill>
                  <a:schemeClr val="bg1"/>
                </a:solidFill>
                <a:latin typeface="Century Gothic" charset="0"/>
                <a:ea typeface="Century Gothic" charset="0"/>
                <a:cs typeface="Century Gothic" charset="0"/>
              </a:defRPr>
            </a:lvl1pPr>
          </a:lstStyle>
          <a:p>
            <a:pPr lvl="0"/>
            <a:r>
              <a:rPr lang="en-US" dirty="0"/>
              <a:t>TITLE</a:t>
            </a:r>
          </a:p>
        </p:txBody>
      </p:sp>
      <p:sp>
        <p:nvSpPr>
          <p:cNvPr id="18"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chemeClr val="bg1"/>
                </a:solidFill>
              </a:defRPr>
            </a:lvl1pPr>
          </a:lstStyle>
          <a:p>
            <a:pPr lvl="0"/>
            <a:r>
              <a:rPr lang="en-US" dirty="0"/>
              <a:t>MISC</a:t>
            </a:r>
          </a:p>
        </p:txBody>
      </p:sp>
    </p:spTree>
    <p:extLst>
      <p:ext uri="{BB962C8B-B14F-4D97-AF65-F5344CB8AC3E}">
        <p14:creationId xmlns:p14="http://schemas.microsoft.com/office/powerpoint/2010/main" val="84043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t="2729" r="3588" b="762"/>
          <a:stretch/>
        </p:blipFill>
        <p:spPr bwMode="auto">
          <a:xfrm>
            <a:off x="1" y="-6966"/>
            <a:ext cx="12192000" cy="6864967"/>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9" name="Text Placeholder 8"/>
          <p:cNvSpPr>
            <a:spLocks noGrp="1"/>
          </p:cNvSpPr>
          <p:nvPr>
            <p:ph type="body" sz="quarter" idx="10" hasCustomPrompt="1"/>
          </p:nvPr>
        </p:nvSpPr>
        <p:spPr>
          <a:xfrm>
            <a:off x="3028157" y="2622097"/>
            <a:ext cx="6096000" cy="1436688"/>
          </a:xfrm>
          <a:prstGeom prst="rect">
            <a:avLst/>
          </a:prstGeom>
        </p:spPr>
        <p:txBody>
          <a:bodyPr>
            <a:noAutofit/>
          </a:bodyPr>
          <a:lstStyle>
            <a:lvl1pPr marL="0" indent="0" algn="ctr">
              <a:buNone/>
              <a:defRPr sz="6666" b="0" i="0" spc="167" baseline="0">
                <a:solidFill>
                  <a:srgbClr val="A21727"/>
                </a:solidFill>
                <a:latin typeface="Century Gothic" charset="0"/>
                <a:ea typeface="Century Gothic" charset="0"/>
                <a:cs typeface="Century Gothic" charset="0"/>
              </a:defRPr>
            </a:lvl1pPr>
          </a:lstStyle>
          <a:p>
            <a:pPr lvl="0"/>
            <a:r>
              <a:rPr lang="en-US" dirty="0"/>
              <a:t>TITLE</a:t>
            </a:r>
          </a:p>
        </p:txBody>
      </p:sp>
      <p:pic>
        <p:nvPicPr>
          <p:cNvPr id="19" name="Picture 16"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68094" y="4163219"/>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3028157" y="3944937"/>
            <a:ext cx="6096000" cy="5292"/>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160438" y="6552021"/>
            <a:ext cx="992188" cy="254000"/>
          </a:xfrm>
          <a:prstGeom prst="rect">
            <a:avLst/>
          </a:prstGeom>
        </p:spPr>
        <p:txBody>
          <a:bodyPr/>
          <a:lstStyle>
            <a:lvl1pPr marL="0" indent="0">
              <a:buNone/>
              <a:defRPr sz="1000" b="1" spc="167" baseline="0">
                <a:solidFill>
                  <a:srgbClr val="A21727"/>
                </a:solidFill>
              </a:defRPr>
            </a:lvl1pPr>
          </a:lstStyle>
          <a:p>
            <a:pPr lvl="0"/>
            <a:r>
              <a:rPr lang="en-US" dirty="0"/>
              <a:t>@HANDLE</a:t>
            </a:r>
          </a:p>
        </p:txBody>
      </p:sp>
      <p:sp>
        <p:nvSpPr>
          <p:cNvPr id="40" name="Text Placeholder 5"/>
          <p:cNvSpPr>
            <a:spLocks noGrp="1"/>
          </p:cNvSpPr>
          <p:nvPr>
            <p:ph type="body" sz="quarter" idx="18" hasCustomPrompt="1"/>
          </p:nvPr>
        </p:nvSpPr>
        <p:spPr>
          <a:xfrm>
            <a:off x="3453004" y="6552021"/>
            <a:ext cx="992188" cy="254000"/>
          </a:xfrm>
          <a:prstGeom prst="rect">
            <a:avLst/>
          </a:prstGeom>
        </p:spPr>
        <p:txBody>
          <a:bodyPr/>
          <a:lstStyle>
            <a:lvl1pPr marL="0" indent="0">
              <a:buNone/>
              <a:defRPr sz="1000" b="1" spc="167" baseline="0">
                <a:solidFill>
                  <a:srgbClr val="A21727"/>
                </a:solidFill>
              </a:defRPr>
            </a:lvl1pPr>
          </a:lstStyle>
          <a:p>
            <a:pPr lvl="0"/>
            <a:r>
              <a:rPr lang="en-US" dirty="0"/>
              <a:t>HASHTAG</a:t>
            </a:r>
          </a:p>
        </p:txBody>
      </p:sp>
      <p:sp>
        <p:nvSpPr>
          <p:cNvPr id="41" name="Text Placeholder 5"/>
          <p:cNvSpPr>
            <a:spLocks noGrp="1"/>
          </p:cNvSpPr>
          <p:nvPr>
            <p:ph type="body" sz="quarter" idx="19" hasCustomPrompt="1"/>
          </p:nvPr>
        </p:nvSpPr>
        <p:spPr>
          <a:xfrm>
            <a:off x="4745813" y="6552021"/>
            <a:ext cx="992188" cy="254000"/>
          </a:xfrm>
          <a:prstGeom prst="rect">
            <a:avLst/>
          </a:prstGeom>
        </p:spPr>
        <p:txBody>
          <a:bodyPr/>
          <a:lstStyle>
            <a:lvl1pPr marL="0" indent="0">
              <a:buNone/>
              <a:defRPr sz="1000" b="1" spc="167" baseline="0">
                <a:solidFill>
                  <a:srgbClr val="A21727"/>
                </a:solidFill>
              </a:defRPr>
            </a:lvl1pPr>
          </a:lstStyle>
          <a:p>
            <a:pPr lvl="0"/>
            <a:r>
              <a:rPr lang="en-US" dirty="0"/>
              <a:t>MISC</a:t>
            </a:r>
          </a:p>
        </p:txBody>
      </p:sp>
      <p:sp>
        <p:nvSpPr>
          <p:cNvPr id="11" name="TextBox 10"/>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 2018</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3549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38667" y="165985"/>
            <a:ext cx="11461750" cy="549537"/>
          </a:xfrm>
          <a:prstGeom prst="rect">
            <a:avLst/>
          </a:prstGeom>
        </p:spPr>
        <p:txBody>
          <a:bodyPr/>
          <a:lstStyle/>
          <a:p>
            <a:r>
              <a:rPr lang="en-US" dirty="0"/>
              <a:t>Click to edit Master title style</a:t>
            </a:r>
          </a:p>
        </p:txBody>
      </p:sp>
      <p:sp>
        <p:nvSpPr>
          <p:cNvPr id="5" name="Content Placeholder 2"/>
          <p:cNvSpPr>
            <a:spLocks noGrp="1"/>
          </p:cNvSpPr>
          <p:nvPr>
            <p:ph sz="half" idx="1"/>
          </p:nvPr>
        </p:nvSpPr>
        <p:spPr>
          <a:xfrm>
            <a:off x="338667" y="1058333"/>
            <a:ext cx="11461750" cy="5163060"/>
          </a:xfrm>
          <a:prstGeom prst="rect">
            <a:avLst/>
          </a:prstGeom>
        </p:spPr>
        <p:txBody>
          <a:bodyPr>
            <a:normAutofit/>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286"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682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
        <p:nvSpPr>
          <p:cNvPr id="18" name="TextBox 17"/>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 2018</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2372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
        <p:nvSpPr>
          <p:cNvPr id="18" name="TextBox 17"/>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 2018</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64628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BF780-889C-EE47-BD78-84032A36DD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20B1F7-2D84-8F46-9148-9F1AF2236D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6B086-9ECC-9545-B498-F988A19C1A65}"/>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5" name="Footer Placeholder 4">
            <a:extLst>
              <a:ext uri="{FF2B5EF4-FFF2-40B4-BE49-F238E27FC236}">
                <a16:creationId xmlns:a16="http://schemas.microsoft.com/office/drawing/2014/main" id="{D93DAE97-729E-2642-BB32-92FF04591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81EF3-9F4A-B944-A1A0-7306D4FEEA68}"/>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4194682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5" name="Content Placeholder 2"/>
          <p:cNvSpPr>
            <a:spLocks noGrp="1"/>
          </p:cNvSpPr>
          <p:nvPr>
            <p:ph sz="half" idx="1"/>
          </p:nvPr>
        </p:nvSpPr>
        <p:spPr>
          <a:xfrm>
            <a:off x="920750" y="1762390"/>
            <a:ext cx="504985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6532543" y="1762390"/>
            <a:ext cx="5049858" cy="445900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
        <p:nvSpPr>
          <p:cNvPr id="19" name="TextBox 18"/>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 2018</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68387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5"/>
            <a:ext cx="10661650" cy="549537"/>
          </a:xfrm>
          <a:prstGeom prst="rect">
            <a:avLst/>
          </a:prstGeom>
        </p:spPr>
        <p:txBody>
          <a:bodyPr/>
          <a:lstStyle/>
          <a:p>
            <a:r>
              <a:rPr lang="en-US" dirty="0"/>
              <a:t>Click to edit Master title style</a:t>
            </a:r>
          </a:p>
        </p:txBody>
      </p:sp>
      <p:sp>
        <p:nvSpPr>
          <p:cNvPr id="4" name="Rectangle 3"/>
          <p:cNvSpPr/>
          <p:nvPr userDrawn="1"/>
        </p:nvSpPr>
        <p:spPr>
          <a:xfrm>
            <a:off x="0" y="0"/>
            <a:ext cx="105833"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11" name="Text Placeholder 17"/>
          <p:cNvSpPr>
            <a:spLocks noGrp="1"/>
          </p:cNvSpPr>
          <p:nvPr>
            <p:ph type="body" sz="quarter" idx="11" hasCustomPrompt="1"/>
          </p:nvPr>
        </p:nvSpPr>
        <p:spPr>
          <a:xfrm>
            <a:off x="2160636"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4"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3" y="6555771"/>
            <a:ext cx="992628" cy="254000"/>
          </a:xfrm>
          <a:prstGeom prst="rect">
            <a:avLst/>
          </a:prstGeom>
        </p:spPr>
        <p:txBody>
          <a:bodyPr/>
          <a:lstStyle>
            <a:lvl1pPr marL="0" indent="0">
              <a:buNone/>
              <a:defRPr sz="1000" b="1" i="0" spc="167"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400271"/>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271542" y="1348888"/>
            <a:ext cx="12774135" cy="4862859"/>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2400" dirty="0"/>
          </a:p>
        </p:txBody>
      </p:sp>
      <p:sp>
        <p:nvSpPr>
          <p:cNvPr id="18"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rgbClr val="A31527"/>
                </a:solidFill>
              </a:defRPr>
            </a:lvl1pPr>
          </a:lstStyle>
          <a:p>
            <a:pPr lvl="0"/>
            <a:r>
              <a:rPr lang="en-US" dirty="0"/>
              <a:t>Source:</a:t>
            </a:r>
          </a:p>
        </p:txBody>
      </p:sp>
      <p:sp>
        <p:nvSpPr>
          <p:cNvPr id="19" name="TextBox 18"/>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rgbClr val="A21727"/>
                </a:solidFill>
                <a:latin typeface="Century Gothic" charset="0"/>
                <a:ea typeface="Century Gothic" charset="0"/>
                <a:cs typeface="Century Gothic" charset="0"/>
              </a:rPr>
              <a:t>©</a:t>
            </a:r>
            <a:r>
              <a:rPr lang="en-US" sz="1000" b="1" spc="250" baseline="0" dirty="0">
                <a:solidFill>
                  <a:srgbClr val="A21727"/>
                </a:solidFill>
                <a:latin typeface="Century Gothic" charset="0"/>
                <a:ea typeface="Century Gothic" charset="0"/>
                <a:cs typeface="Century Gothic" charset="0"/>
              </a:rPr>
              <a:t>UNIVERSITY OF UTAH HEALTH, 2018</a:t>
            </a:r>
            <a:endParaRPr lang="en-US" sz="1000" b="1" spc="250"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0859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0"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Tree>
    <p:extLst>
      <p:ext uri="{BB962C8B-B14F-4D97-AF65-F5344CB8AC3E}">
        <p14:creationId xmlns:p14="http://schemas.microsoft.com/office/powerpoint/2010/main" val="34835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1" y="6391190"/>
            <a:ext cx="1299104" cy="34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751719" y="2887927"/>
            <a:ext cx="10699750" cy="1143000"/>
          </a:xfrm>
          <a:prstGeom prst="rect">
            <a:avLst/>
          </a:prstGeom>
        </p:spPr>
        <p:txBody>
          <a:bodyPr/>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6101292" y="4255824"/>
            <a:ext cx="5349875" cy="305593"/>
          </a:xfrm>
          <a:prstGeom prst="rect">
            <a:avLst/>
          </a:prstGeom>
        </p:spPr>
        <p:txBody>
          <a:bodyPr>
            <a:normAutofit/>
          </a:bodyPr>
          <a:lstStyle>
            <a:lvl1pPr marL="0" indent="0" algn="r">
              <a:buNone/>
              <a:defRPr sz="1500"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2" name="Text Placeholder 17"/>
          <p:cNvSpPr>
            <a:spLocks noGrp="1"/>
          </p:cNvSpPr>
          <p:nvPr>
            <p:ph type="body" sz="quarter" idx="12" hasCustomPrompt="1"/>
          </p:nvPr>
        </p:nvSpPr>
        <p:spPr>
          <a:xfrm>
            <a:off x="2160636" y="6555771"/>
            <a:ext cx="992628" cy="254000"/>
          </a:xfrm>
          <a:prstGeom prst="rect">
            <a:avLst/>
          </a:prstGeom>
        </p:spPr>
        <p:txBody>
          <a:bodyPr/>
          <a:lstStyle>
            <a:lvl1pPr marL="0" indent="0">
              <a:buNone/>
              <a:defRPr sz="1000" b="1" i="0" spc="167"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3453004" y="6555771"/>
            <a:ext cx="992628" cy="254000"/>
          </a:xfrm>
          <a:prstGeom prst="rect">
            <a:avLst/>
          </a:prstGeom>
        </p:spPr>
        <p:txBody>
          <a:bodyPr/>
          <a:lstStyle>
            <a:lvl1pPr marL="0" indent="0">
              <a:buNone/>
              <a:defRPr sz="1000" b="1" i="0" spc="167"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4745373" y="6555771"/>
            <a:ext cx="992628" cy="254000"/>
          </a:xfrm>
          <a:prstGeom prst="rect">
            <a:avLst/>
          </a:prstGeom>
        </p:spPr>
        <p:txBody>
          <a:bodyPr/>
          <a:lstStyle>
            <a:lvl1pPr marL="0" indent="0">
              <a:buNone/>
              <a:defRPr sz="1000" b="1" i="0" spc="167" baseline="0">
                <a:solidFill>
                  <a:schemeClr val="bg1"/>
                </a:solidFill>
              </a:defRPr>
            </a:lvl1pPr>
          </a:lstStyle>
          <a:p>
            <a:pPr lvl="0"/>
            <a:r>
              <a:rPr lang="en-US" dirty="0"/>
              <a:t>MISC</a:t>
            </a:r>
          </a:p>
        </p:txBody>
      </p:sp>
      <p:cxnSp>
        <p:nvCxnSpPr>
          <p:cNvPr id="15" name="Straight Connector 14"/>
          <p:cNvCxnSpPr/>
          <p:nvPr userDrawn="1"/>
        </p:nvCxnSpPr>
        <p:spPr>
          <a:xfrm>
            <a:off x="2147094" y="6547115"/>
            <a:ext cx="1060582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1"/>
            <a:ext cx="105833"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6" eaLnBrk="1" fontAlgn="auto" hangingPunct="1">
              <a:spcBef>
                <a:spcPts val="0"/>
              </a:spcBef>
              <a:spcAft>
                <a:spcPts val="0"/>
              </a:spcAft>
              <a:defRPr/>
            </a:pPr>
            <a:endParaRPr lang="en-US" sz="3840" dirty="0"/>
          </a:p>
        </p:txBody>
      </p:sp>
      <p:sp>
        <p:nvSpPr>
          <p:cNvPr id="20"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1000" baseline="0">
                <a:solidFill>
                  <a:schemeClr val="bg1"/>
                </a:solidFill>
              </a:defRPr>
            </a:lvl1pPr>
          </a:lstStyle>
          <a:p>
            <a:pPr lvl="0"/>
            <a:r>
              <a:rPr lang="en-US" dirty="0"/>
              <a:t>Source:</a:t>
            </a:r>
          </a:p>
        </p:txBody>
      </p:sp>
      <p:sp>
        <p:nvSpPr>
          <p:cNvPr id="16" name="TextBox 15"/>
          <p:cNvSpPr txBox="1"/>
          <p:nvPr userDrawn="1"/>
        </p:nvSpPr>
        <p:spPr>
          <a:xfrm>
            <a:off x="8717797" y="6548036"/>
            <a:ext cx="3474203" cy="246221"/>
          </a:xfrm>
          <a:prstGeom prst="rect">
            <a:avLst/>
          </a:prstGeom>
          <a:noFill/>
        </p:spPr>
        <p:txBody>
          <a:bodyPr wrap="square">
            <a:spAutoFit/>
          </a:bodyPr>
          <a:lstStyle/>
          <a:p>
            <a:pPr eaLnBrk="1" hangingPunct="1">
              <a:defRPr/>
            </a:pPr>
            <a:r>
              <a:rPr lang="de-DE" sz="1000" b="1" spc="250" baseline="0" dirty="0">
                <a:solidFill>
                  <a:schemeClr val="bg1"/>
                </a:solidFill>
                <a:latin typeface="Century Gothic" charset="0"/>
                <a:ea typeface="Century Gothic" charset="0"/>
                <a:cs typeface="Century Gothic" charset="0"/>
              </a:rPr>
              <a:t>©</a:t>
            </a:r>
            <a:r>
              <a:rPr lang="en-US" sz="1000" b="1" spc="250" baseline="0" dirty="0">
                <a:solidFill>
                  <a:schemeClr val="bg1"/>
                </a:solidFill>
                <a:latin typeface="Century Gothic" charset="0"/>
                <a:ea typeface="Century Gothic" charset="0"/>
                <a:cs typeface="Century Gothic" charset="0"/>
              </a:rPr>
              <a:t>UNIVERSITY OF UTAH HEALTH, 2018</a:t>
            </a:r>
            <a:endParaRPr lang="en-US" sz="1000" b="1" spc="25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10754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9385-795B-354F-BD5E-BB0482793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09FEDD-C985-E440-950F-FF2AC5878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F89CB1-D679-DE4F-8473-C5386C8CC0CA}"/>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5" name="Footer Placeholder 4">
            <a:extLst>
              <a:ext uri="{FF2B5EF4-FFF2-40B4-BE49-F238E27FC236}">
                <a16:creationId xmlns:a16="http://schemas.microsoft.com/office/drawing/2014/main" id="{6B672132-8DAA-2740-A2DB-C82C7E0AA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185DB-D108-D14C-AB6C-CB79D5F19352}"/>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322985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3649-2028-C04D-B9AB-D1C73092AF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CF527-33E6-6341-85B1-5D02E8BCC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D571D9-CF20-9E42-8FBE-AE53254C0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6F06CF-D227-4346-80B2-9313E560D652}"/>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6" name="Footer Placeholder 5">
            <a:extLst>
              <a:ext uri="{FF2B5EF4-FFF2-40B4-BE49-F238E27FC236}">
                <a16:creationId xmlns:a16="http://schemas.microsoft.com/office/drawing/2014/main" id="{6A95E548-0CC5-9946-A990-0407587150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14C44-AFFE-A34E-8BEA-7D90E850BB71}"/>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89393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4715-43AD-F845-A98C-F4255788AD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C75DC4-F009-C746-86E8-D54A530D8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38AD4-FFA0-E143-A23E-6A0E371AC8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883FB4-5700-6A49-A1E6-F3666DF7EF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7BF4B-0FFE-D24F-B087-6848E67064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CB6CDA-D3EF-2F4F-A159-3192E82E8877}"/>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8" name="Footer Placeholder 7">
            <a:extLst>
              <a:ext uri="{FF2B5EF4-FFF2-40B4-BE49-F238E27FC236}">
                <a16:creationId xmlns:a16="http://schemas.microsoft.com/office/drawing/2014/main" id="{EB002E65-F473-2B49-8BFF-B7535F6D1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24277-EF87-2E45-B95B-5C58C65DCFC3}"/>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2382158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312D-22D5-A647-B8CC-4CC08584AE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5A2B42-A218-4446-92D3-1E2479BDD64D}"/>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4" name="Footer Placeholder 3">
            <a:extLst>
              <a:ext uri="{FF2B5EF4-FFF2-40B4-BE49-F238E27FC236}">
                <a16:creationId xmlns:a16="http://schemas.microsoft.com/office/drawing/2014/main" id="{CD76BAC7-F6E3-4B43-B14F-BDA9380E8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C107F-7B43-BB4C-9976-02B0D01A6595}"/>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31612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170915-D9C3-B147-A1B1-F6AE3796F82C}"/>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3" name="Footer Placeholder 2">
            <a:extLst>
              <a:ext uri="{FF2B5EF4-FFF2-40B4-BE49-F238E27FC236}">
                <a16:creationId xmlns:a16="http://schemas.microsoft.com/office/drawing/2014/main" id="{7D98457F-99DA-7649-92EA-CE8A30284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19227A-95EB-E147-A9C0-3D69B4A7AB08}"/>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10544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F408-7717-9146-B097-04BAB3200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0130FE-CB08-9248-A77E-A67AF74B1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7E53CF-9813-A94E-93E6-A9754FBA9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F4907-1E0E-494E-9F47-9CD55C349B9D}"/>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6" name="Footer Placeholder 5">
            <a:extLst>
              <a:ext uri="{FF2B5EF4-FFF2-40B4-BE49-F238E27FC236}">
                <a16:creationId xmlns:a16="http://schemas.microsoft.com/office/drawing/2014/main" id="{52BCF6B6-1EF0-6C4B-A078-F1B78FCF4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AC0F4-4908-E349-A78F-0D08A6D1D690}"/>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359298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50F80-AEE6-F84F-9A54-C74EA78E4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356592-BF12-5742-BF05-5BA7AF54E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C53000-B457-AD4F-8AB6-151288A05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91D89-91A7-1942-B752-C1F27659B1EA}"/>
              </a:ext>
            </a:extLst>
          </p:cNvPr>
          <p:cNvSpPr>
            <a:spLocks noGrp="1"/>
          </p:cNvSpPr>
          <p:nvPr>
            <p:ph type="dt" sz="half" idx="10"/>
          </p:nvPr>
        </p:nvSpPr>
        <p:spPr/>
        <p:txBody>
          <a:bodyPr/>
          <a:lstStyle/>
          <a:p>
            <a:fld id="{37A30A04-36D9-6E41-B2A9-C9BBD052FDFA}" type="datetimeFigureOut">
              <a:rPr lang="en-US" smtClean="0"/>
              <a:t>9/14/21</a:t>
            </a:fld>
            <a:endParaRPr lang="en-US"/>
          </a:p>
        </p:txBody>
      </p:sp>
      <p:sp>
        <p:nvSpPr>
          <p:cNvPr id="6" name="Footer Placeholder 5">
            <a:extLst>
              <a:ext uri="{FF2B5EF4-FFF2-40B4-BE49-F238E27FC236}">
                <a16:creationId xmlns:a16="http://schemas.microsoft.com/office/drawing/2014/main" id="{550AEC83-99BE-664A-B375-458EB1312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DF7F12-27B3-FC45-9C82-8C4A2B04E8BC}"/>
              </a:ext>
            </a:extLst>
          </p:cNvPr>
          <p:cNvSpPr>
            <a:spLocks noGrp="1"/>
          </p:cNvSpPr>
          <p:nvPr>
            <p:ph type="sldNum" sz="quarter" idx="12"/>
          </p:nvPr>
        </p:nvSpPr>
        <p:spPr/>
        <p:txBody>
          <a:bodyPr/>
          <a:lstStyle/>
          <a:p>
            <a:fld id="{D12ECAC9-871C-7D4C-B32B-297BC6B90797}" type="slidenum">
              <a:rPr lang="en-US" smtClean="0"/>
              <a:t>‹#›</a:t>
            </a:fld>
            <a:endParaRPr lang="en-US"/>
          </a:p>
        </p:txBody>
      </p:sp>
    </p:spTree>
    <p:extLst>
      <p:ext uri="{BB962C8B-B14F-4D97-AF65-F5344CB8AC3E}">
        <p14:creationId xmlns:p14="http://schemas.microsoft.com/office/powerpoint/2010/main" val="3215215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66507-D9EF-E542-9A00-56394FDCC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2F45C1-F666-8248-AB48-FB1033AE48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60D4B-91F3-7145-93E9-EDC3A15B02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30A04-36D9-6E41-B2A9-C9BBD052FDFA}" type="datetimeFigureOut">
              <a:rPr lang="en-US" smtClean="0"/>
              <a:t>9/14/21</a:t>
            </a:fld>
            <a:endParaRPr lang="en-US"/>
          </a:p>
        </p:txBody>
      </p:sp>
      <p:sp>
        <p:nvSpPr>
          <p:cNvPr id="5" name="Footer Placeholder 4">
            <a:extLst>
              <a:ext uri="{FF2B5EF4-FFF2-40B4-BE49-F238E27FC236}">
                <a16:creationId xmlns:a16="http://schemas.microsoft.com/office/drawing/2014/main" id="{C22564C4-F93B-1C44-8F2A-A2A0C8AF0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011550-1E8C-684D-A46E-BD4936025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ECAC9-871C-7D4C-B32B-297BC6B90797}" type="slidenum">
              <a:rPr lang="en-US" smtClean="0"/>
              <a:t>‹#›</a:t>
            </a:fld>
            <a:endParaRPr lang="en-US"/>
          </a:p>
        </p:txBody>
      </p:sp>
    </p:spTree>
    <p:extLst>
      <p:ext uri="{BB962C8B-B14F-4D97-AF65-F5344CB8AC3E}">
        <p14:creationId xmlns:p14="http://schemas.microsoft.com/office/powerpoint/2010/main" val="557761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757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9576" rtl="0" eaLnBrk="1" latinLnBrk="0" hangingPunct="1">
        <a:spcBef>
          <a:spcPct val="0"/>
        </a:spcBef>
        <a:buNone/>
        <a:defRPr sz="3733" b="0" i="0" kern="1200" cap="all" baseline="0">
          <a:solidFill>
            <a:srgbClr val="B01C32"/>
          </a:solidFill>
          <a:latin typeface="Century Gothic" charset="0"/>
          <a:ea typeface="+mj-ea"/>
          <a:cs typeface="Avenir"/>
        </a:defRPr>
      </a:lvl1pPr>
    </p:titleStyle>
    <p:bodyStyle>
      <a:lvl1pPr marL="457182" indent="-457182" algn="l" defTabSz="609576" rtl="0" eaLnBrk="1" latinLnBrk="0" hangingPunct="1">
        <a:spcBef>
          <a:spcPct val="20000"/>
        </a:spcBef>
        <a:buFont typeface="Arial"/>
        <a:buChar char="•"/>
        <a:defRPr sz="3733" b="0" i="0" kern="1200" baseline="0">
          <a:solidFill>
            <a:schemeClr val="tx1">
              <a:lumMod val="65000"/>
              <a:lumOff val="35000"/>
            </a:schemeClr>
          </a:solidFill>
          <a:latin typeface="Century Gothic" charset="0"/>
          <a:ea typeface="+mn-ea"/>
          <a:cs typeface="Avenir"/>
        </a:defRPr>
      </a:lvl1pPr>
      <a:lvl2pPr marL="990560" indent="-380985" algn="l" defTabSz="609576"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a:defRPr>
      </a:lvl2pPr>
      <a:lvl3pPr marL="1523939" indent="-304788" algn="l" defTabSz="609576" rtl="0" eaLnBrk="1" latinLnBrk="0" hangingPunct="1">
        <a:spcBef>
          <a:spcPct val="20000"/>
        </a:spcBef>
        <a:buFont typeface="Arial"/>
        <a:buChar char="•"/>
        <a:defRPr sz="2667" b="0" i="0" kern="1200" baseline="0">
          <a:solidFill>
            <a:schemeClr val="tx1">
              <a:lumMod val="65000"/>
              <a:lumOff val="35000"/>
            </a:schemeClr>
          </a:solidFill>
          <a:latin typeface="Century Gothic" charset="0"/>
          <a:ea typeface="Century Gothic" charset="0"/>
          <a:cs typeface="Century Gothic" charset="0"/>
        </a:defRPr>
      </a:lvl3pPr>
      <a:lvl4pPr marL="2133515" indent="-304788" algn="l" defTabSz="609576" rtl="0" eaLnBrk="1" latinLnBrk="0" hangingPunct="1">
        <a:spcBef>
          <a:spcPct val="20000"/>
        </a:spcBef>
        <a:buFont typeface="Arial"/>
        <a:buChar char="–"/>
        <a:defRPr sz="2133" b="0" i="0" kern="1200" baseline="0">
          <a:solidFill>
            <a:schemeClr val="tx1">
              <a:lumMod val="65000"/>
              <a:lumOff val="35000"/>
            </a:schemeClr>
          </a:solidFill>
          <a:latin typeface="Century Gothic" charset="0"/>
          <a:ea typeface="+mn-ea"/>
          <a:cs typeface="Avenir"/>
        </a:defRPr>
      </a:lvl4pPr>
      <a:lvl5pPr marL="2743090" indent="-304788" algn="l" defTabSz="609576"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a:defRPr>
      </a:lvl5pPr>
      <a:lvl6pPr marL="3352666" indent="-304788" algn="l" defTabSz="609576" rtl="0" eaLnBrk="1" latinLnBrk="0" hangingPunct="1">
        <a:spcBef>
          <a:spcPct val="20000"/>
        </a:spcBef>
        <a:buFont typeface="Arial"/>
        <a:buChar char="•"/>
        <a:defRPr sz="2667" kern="1200">
          <a:solidFill>
            <a:schemeClr val="tx1"/>
          </a:solidFill>
          <a:latin typeface="+mn-lt"/>
          <a:ea typeface="+mn-ea"/>
          <a:cs typeface="+mn-cs"/>
        </a:defRPr>
      </a:lvl6pPr>
      <a:lvl7pPr marL="3962242" indent="-304788" algn="l" defTabSz="609576" rtl="0" eaLnBrk="1" latinLnBrk="0" hangingPunct="1">
        <a:spcBef>
          <a:spcPct val="20000"/>
        </a:spcBef>
        <a:buFont typeface="Arial"/>
        <a:buChar char="•"/>
        <a:defRPr sz="2667" kern="1200">
          <a:solidFill>
            <a:schemeClr val="tx1"/>
          </a:solidFill>
          <a:latin typeface="+mn-lt"/>
          <a:ea typeface="+mn-ea"/>
          <a:cs typeface="+mn-cs"/>
        </a:defRPr>
      </a:lvl7pPr>
      <a:lvl8pPr marL="4571817" indent="-304788" algn="l" defTabSz="609576" rtl="0" eaLnBrk="1" latinLnBrk="0" hangingPunct="1">
        <a:spcBef>
          <a:spcPct val="20000"/>
        </a:spcBef>
        <a:buFont typeface="Arial"/>
        <a:buChar char="•"/>
        <a:defRPr sz="2667" kern="1200">
          <a:solidFill>
            <a:schemeClr val="tx1"/>
          </a:solidFill>
          <a:latin typeface="+mn-lt"/>
          <a:ea typeface="+mn-ea"/>
          <a:cs typeface="+mn-cs"/>
        </a:defRPr>
      </a:lvl8pPr>
      <a:lvl9pPr marL="5181393" indent="-304788" algn="l" defTabSz="609576"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6" rtl="0" eaLnBrk="1" latinLnBrk="0" hangingPunct="1">
        <a:defRPr sz="2400" kern="1200">
          <a:solidFill>
            <a:schemeClr val="tx1"/>
          </a:solidFill>
          <a:latin typeface="+mn-lt"/>
          <a:ea typeface="+mn-ea"/>
          <a:cs typeface="+mn-cs"/>
        </a:defRPr>
      </a:lvl1pPr>
      <a:lvl2pPr marL="609576" algn="l" defTabSz="609576" rtl="0" eaLnBrk="1" latinLnBrk="0" hangingPunct="1">
        <a:defRPr sz="2400" kern="1200">
          <a:solidFill>
            <a:schemeClr val="tx1"/>
          </a:solidFill>
          <a:latin typeface="+mn-lt"/>
          <a:ea typeface="+mn-ea"/>
          <a:cs typeface="+mn-cs"/>
        </a:defRPr>
      </a:lvl2pPr>
      <a:lvl3pPr marL="1219151" algn="l" defTabSz="609576" rtl="0" eaLnBrk="1" latinLnBrk="0" hangingPunct="1">
        <a:defRPr sz="2400" kern="1200">
          <a:solidFill>
            <a:schemeClr val="tx1"/>
          </a:solidFill>
          <a:latin typeface="+mn-lt"/>
          <a:ea typeface="+mn-ea"/>
          <a:cs typeface="+mn-cs"/>
        </a:defRPr>
      </a:lvl3pPr>
      <a:lvl4pPr marL="1828727" algn="l" defTabSz="609576" rtl="0" eaLnBrk="1" latinLnBrk="0" hangingPunct="1">
        <a:defRPr sz="2400" kern="1200">
          <a:solidFill>
            <a:schemeClr val="tx1"/>
          </a:solidFill>
          <a:latin typeface="+mn-lt"/>
          <a:ea typeface="+mn-ea"/>
          <a:cs typeface="+mn-cs"/>
        </a:defRPr>
      </a:lvl4pPr>
      <a:lvl5pPr marL="2438302" algn="l" defTabSz="609576" rtl="0" eaLnBrk="1" latinLnBrk="0" hangingPunct="1">
        <a:defRPr sz="2400" kern="1200">
          <a:solidFill>
            <a:schemeClr val="tx1"/>
          </a:solidFill>
          <a:latin typeface="+mn-lt"/>
          <a:ea typeface="+mn-ea"/>
          <a:cs typeface="+mn-cs"/>
        </a:defRPr>
      </a:lvl5pPr>
      <a:lvl6pPr marL="3047878" algn="l" defTabSz="609576" rtl="0" eaLnBrk="1" latinLnBrk="0" hangingPunct="1">
        <a:defRPr sz="2400" kern="1200">
          <a:solidFill>
            <a:schemeClr val="tx1"/>
          </a:solidFill>
          <a:latin typeface="+mn-lt"/>
          <a:ea typeface="+mn-ea"/>
          <a:cs typeface="+mn-cs"/>
        </a:defRPr>
      </a:lvl6pPr>
      <a:lvl7pPr marL="3657454" algn="l" defTabSz="609576" rtl="0" eaLnBrk="1" latinLnBrk="0" hangingPunct="1">
        <a:defRPr sz="2400" kern="1200">
          <a:solidFill>
            <a:schemeClr val="tx1"/>
          </a:solidFill>
          <a:latin typeface="+mn-lt"/>
          <a:ea typeface="+mn-ea"/>
          <a:cs typeface="+mn-cs"/>
        </a:defRPr>
      </a:lvl7pPr>
      <a:lvl8pPr marL="4267029" algn="l" defTabSz="609576" rtl="0" eaLnBrk="1" latinLnBrk="0" hangingPunct="1">
        <a:defRPr sz="2400" kern="1200">
          <a:solidFill>
            <a:schemeClr val="tx1"/>
          </a:solidFill>
          <a:latin typeface="+mn-lt"/>
          <a:ea typeface="+mn-ea"/>
          <a:cs typeface="+mn-cs"/>
        </a:defRPr>
      </a:lvl8pPr>
      <a:lvl9pPr marL="4876605" algn="l" defTabSz="609576"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orient="horz" pos="499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Michelle.Adams@hsc.Utah.edu" TargetMode="External"/><Relationship Id="rId2" Type="http://schemas.openxmlformats.org/officeDocument/2006/relationships/hyperlink" Target="mailto:Dixie.Thompson@hsc.Utah.edu"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6.tmp"/><Relationship Id="rId13" Type="http://schemas.openxmlformats.org/officeDocument/2006/relationships/image" Target="../media/image21.tmp"/><Relationship Id="rId18" Type="http://schemas.openxmlformats.org/officeDocument/2006/relationships/image" Target="../media/image26.tmp"/><Relationship Id="rId3" Type="http://schemas.openxmlformats.org/officeDocument/2006/relationships/image" Target="../media/image11.tmp"/><Relationship Id="rId21" Type="http://schemas.openxmlformats.org/officeDocument/2006/relationships/image" Target="../media/image29.tmp"/><Relationship Id="rId7" Type="http://schemas.openxmlformats.org/officeDocument/2006/relationships/image" Target="../media/image15.tmp"/><Relationship Id="rId12" Type="http://schemas.openxmlformats.org/officeDocument/2006/relationships/image" Target="../media/image20.tmp"/><Relationship Id="rId17" Type="http://schemas.openxmlformats.org/officeDocument/2006/relationships/image" Target="../media/image25.tmp"/><Relationship Id="rId2" Type="http://schemas.openxmlformats.org/officeDocument/2006/relationships/image" Target="../media/image10.tmp"/><Relationship Id="rId16" Type="http://schemas.openxmlformats.org/officeDocument/2006/relationships/image" Target="../media/image24.jpeg"/><Relationship Id="rId20" Type="http://schemas.openxmlformats.org/officeDocument/2006/relationships/image" Target="../media/image28.tmp"/><Relationship Id="rId1" Type="http://schemas.openxmlformats.org/officeDocument/2006/relationships/slideLayout" Target="../slideLayouts/slideLayout1.xml"/><Relationship Id="rId6" Type="http://schemas.openxmlformats.org/officeDocument/2006/relationships/image" Target="../media/image14.tmp"/><Relationship Id="rId11" Type="http://schemas.openxmlformats.org/officeDocument/2006/relationships/image" Target="../media/image19.tmp"/><Relationship Id="rId5" Type="http://schemas.openxmlformats.org/officeDocument/2006/relationships/image" Target="../media/image13.tmp"/><Relationship Id="rId15" Type="http://schemas.openxmlformats.org/officeDocument/2006/relationships/image" Target="../media/image23.tmp"/><Relationship Id="rId10" Type="http://schemas.openxmlformats.org/officeDocument/2006/relationships/image" Target="../media/image18.tmp"/><Relationship Id="rId19" Type="http://schemas.openxmlformats.org/officeDocument/2006/relationships/image" Target="../media/image27.tmp"/><Relationship Id="rId4" Type="http://schemas.openxmlformats.org/officeDocument/2006/relationships/image" Target="../media/image12.png"/><Relationship Id="rId9" Type="http://schemas.openxmlformats.org/officeDocument/2006/relationships/image" Target="../media/image17.tmp"/><Relationship Id="rId14" Type="http://schemas.openxmlformats.org/officeDocument/2006/relationships/image" Target="../media/image22.tmp"/></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hyperlink" Target="mailto:Jeri.Burr@hsc.Utah.edu"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hyperlink" Target="mailto:Maryse.Brulotte@hsc.Utah.edu"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p:cNvSpPr txBox="1">
            <a:spLocks/>
          </p:cNvSpPr>
          <p:nvPr/>
        </p:nvSpPr>
        <p:spPr>
          <a:xfrm>
            <a:off x="884148" y="4407828"/>
            <a:ext cx="10423699" cy="1477328"/>
          </a:xfrm>
          <a:prstGeom prst="rect">
            <a:avLst/>
          </a:prstGeom>
        </p:spPr>
        <p:txBody>
          <a:bodyPr wrap="square">
            <a:spAutoFit/>
          </a:bodyPr>
          <a:lst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a:defRPr>
            </a:lvl4pPr>
            <a:lvl5pPr marL="3291840" indent="-365760" algn="l" defTabSz="73152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a:defRPr>
            </a:lvl5pPr>
            <a:lvl6pPr marL="4023360" indent="-365760" algn="l" defTabSz="731520" rtl="0" eaLnBrk="1" latinLnBrk="0" hangingPunct="1">
              <a:spcBef>
                <a:spcPct val="20000"/>
              </a:spcBef>
              <a:buFont typeface="Arial"/>
              <a:buChar char="•"/>
              <a:defRPr sz="288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288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288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2880" kern="1200">
                <a:solidFill>
                  <a:schemeClr val="tx1"/>
                </a:solidFill>
                <a:latin typeface="+mn-lt"/>
                <a:ea typeface="+mn-ea"/>
                <a:cs typeface="+mn-cs"/>
              </a:defRPr>
            </a:lvl9pPr>
          </a:lstStyle>
          <a:p>
            <a:pPr marL="731520" marR="0" lvl="1" indent="0" algn="ctr" defTabSz="609576"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endParaRPr>
          </a:p>
          <a:p>
            <a:pPr marL="731520" marR="0" lvl="1" indent="0" algn="ctr" defTabSz="609576"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rPr>
              <a:t>Dixie D. Thompson, BSN, RN</a:t>
            </a:r>
          </a:p>
          <a:p>
            <a:pPr marL="731520" marR="0" lvl="1" indent="0" algn="ctr" defTabSz="60957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rPr>
              <a:t>Director, Research &amp; Science</a:t>
            </a:r>
          </a:p>
          <a:p>
            <a:pPr marL="731520" marR="0" lvl="1" indent="0" algn="ctr" defTabSz="609576"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rPr>
              <a:t>CTSI Clinical Services Associate Program Director</a:t>
            </a:r>
          </a:p>
          <a:p>
            <a:pPr marL="731520" marR="0" lvl="1" indent="0" algn="ctr" defTabSz="609576"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Calibri" panose="020F0502020204030204" pitchFamily="34" charset="0"/>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342051" y="3691699"/>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0263D0E6-1856-E842-87B2-D300754FA43B}"/>
              </a:ext>
            </a:extLst>
          </p:cNvPr>
          <p:cNvSpPr txBox="1"/>
          <p:nvPr/>
        </p:nvSpPr>
        <p:spPr>
          <a:xfrm>
            <a:off x="427651" y="106112"/>
            <a:ext cx="33236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UTAH CTSI </a:t>
            </a:r>
            <a:r>
              <a:rPr kumimoji="0" lang="en-US" sz="4400" b="0" i="0" u="none" strike="noStrike" kern="1200" cap="none" spc="0" normalizeH="0" baseline="0" noProof="0" dirty="0">
                <a:ln>
                  <a:noFill/>
                </a:ln>
                <a:solidFill>
                  <a:srgbClr val="A32636"/>
                </a:solidFill>
                <a:effectLst/>
                <a:uLnTx/>
                <a:uFillTx/>
                <a:latin typeface="Calibri" panose="020F0502020204030204"/>
                <a:ea typeface="+mn-ea"/>
                <a:cs typeface="+mn-cs"/>
              </a:rPr>
              <a:t>|</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8DEC4A8-1D63-9745-A47C-A36117D031F2}"/>
              </a:ext>
            </a:extLst>
          </p:cNvPr>
          <p:cNvSpPr txBox="1"/>
          <p:nvPr/>
        </p:nvSpPr>
        <p:spPr>
          <a:xfrm>
            <a:off x="3552564" y="321555"/>
            <a:ext cx="468929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Clinical &amp; Translational Science Institute</a:t>
            </a:r>
          </a:p>
        </p:txBody>
      </p:sp>
      <p:sp>
        <p:nvSpPr>
          <p:cNvPr id="8" name="TextBox 7">
            <a:extLst>
              <a:ext uri="{FF2B5EF4-FFF2-40B4-BE49-F238E27FC236}">
                <a16:creationId xmlns:a16="http://schemas.microsoft.com/office/drawing/2014/main" id="{8EEF877B-F821-4449-A0C5-B0FDFBC90324}"/>
              </a:ext>
            </a:extLst>
          </p:cNvPr>
          <p:cNvSpPr txBox="1"/>
          <p:nvPr/>
        </p:nvSpPr>
        <p:spPr>
          <a:xfrm>
            <a:off x="778696" y="2614481"/>
            <a:ext cx="1063460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black"/>
                </a:solidFill>
                <a:effectLst/>
                <a:uLnTx/>
                <a:uFillTx/>
                <a:latin typeface="Calibri" panose="020F0502020204030204"/>
                <a:ea typeface="+mn-ea"/>
                <a:cs typeface="+mn-cs"/>
              </a:rPr>
              <a:t>CLINICAL RESEARCH RESOURCES &amp;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600" normalizeH="0" baseline="0" noProof="0" dirty="0">
                <a:ln>
                  <a:noFill/>
                </a:ln>
                <a:solidFill>
                  <a:prstClr val="black"/>
                </a:solidFill>
                <a:effectLst/>
                <a:uLnTx/>
                <a:uFillTx/>
                <a:latin typeface="Calibri" panose="020F0502020204030204"/>
                <a:ea typeface="+mn-ea"/>
                <a:cs typeface="+mn-cs"/>
              </a:rPr>
              <a:t>AT THE UNIVERSITY OF UTAH</a:t>
            </a:r>
          </a:p>
        </p:txBody>
      </p:sp>
      <p:sp>
        <p:nvSpPr>
          <p:cNvPr id="2" name="TextBox 1">
            <a:extLst>
              <a:ext uri="{FF2B5EF4-FFF2-40B4-BE49-F238E27FC236}">
                <a16:creationId xmlns:a16="http://schemas.microsoft.com/office/drawing/2014/main" id="{2B77C704-57EB-D345-A62C-1430B363FFD6}"/>
              </a:ext>
            </a:extLst>
          </p:cNvPr>
          <p:cNvSpPr txBox="1"/>
          <p:nvPr/>
        </p:nvSpPr>
        <p:spPr>
          <a:xfrm>
            <a:off x="5393635" y="4100070"/>
            <a:ext cx="2083904" cy="369332"/>
          </a:xfrm>
          <a:prstGeom prst="rect">
            <a:avLst/>
          </a:prstGeom>
          <a:noFill/>
        </p:spPr>
        <p:txBody>
          <a:bodyPr wrap="none" rtlCol="0">
            <a:spAutoFit/>
          </a:bodyPr>
          <a:lstStyle/>
          <a:p>
            <a:r>
              <a:rPr lang="en-US" dirty="0"/>
              <a:t>September 14, 2021</a:t>
            </a:r>
          </a:p>
        </p:txBody>
      </p:sp>
    </p:spTree>
    <p:extLst>
      <p:ext uri="{BB962C8B-B14F-4D97-AF65-F5344CB8AC3E}">
        <p14:creationId xmlns:p14="http://schemas.microsoft.com/office/powerpoint/2010/main" val="399855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38433"/>
            <a:ext cx="11461750" cy="549537"/>
          </a:xfrm>
        </p:spPr>
        <p:txBody>
          <a:bodyPr/>
          <a:lstStyle/>
          <a:p>
            <a:r>
              <a:rPr lang="en-US" sz="3200" dirty="0"/>
              <a:t>Q4. CTSI Projects AND COLLABORATIONS? </a:t>
            </a:r>
          </a:p>
        </p:txBody>
      </p:sp>
      <p:sp>
        <p:nvSpPr>
          <p:cNvPr id="4" name="TextBox 3">
            <a:extLst>
              <a:ext uri="{FF2B5EF4-FFF2-40B4-BE49-F238E27FC236}">
                <a16:creationId xmlns:a16="http://schemas.microsoft.com/office/drawing/2014/main" id="{10295794-3C0B-A94D-84A1-57ACD1ABF0D5}"/>
              </a:ext>
            </a:extLst>
          </p:cNvPr>
          <p:cNvSpPr txBox="1"/>
          <p:nvPr/>
        </p:nvSpPr>
        <p:spPr>
          <a:xfrm>
            <a:off x="901148" y="887970"/>
            <a:ext cx="10641496" cy="6494085"/>
          </a:xfrm>
          <a:prstGeom prst="rect">
            <a:avLst/>
          </a:prstGeom>
          <a:noFill/>
        </p:spPr>
        <p:txBody>
          <a:bodyPr wrap="square" rtlCol="0">
            <a:spAutoFit/>
          </a:bodyPr>
          <a:lstStyle/>
          <a:p>
            <a:pPr marL="285750" indent="-285750">
              <a:buFont typeface="Arial" panose="020B0604020202020204" pitchFamily="34" charset="0"/>
              <a:buChar char="•"/>
            </a:pPr>
            <a:r>
              <a:rPr lang="en-US" sz="2400" dirty="0"/>
              <a:t>CRSO - </a:t>
            </a:r>
            <a:r>
              <a:rPr lang="en-US" sz="2400" dirty="0" err="1"/>
              <a:t>OnCore</a:t>
            </a:r>
            <a:r>
              <a:rPr lang="en-US" sz="2400" dirty="0"/>
              <a:t> and Epic Research Module Implementation</a:t>
            </a:r>
          </a:p>
          <a:p>
            <a:pPr marL="285750" indent="-285750">
              <a:buFont typeface="Arial" panose="020B0604020202020204" pitchFamily="34" charset="0"/>
              <a:buChar char="•"/>
            </a:pPr>
            <a:r>
              <a:rPr lang="en-US" sz="2400" dirty="0"/>
              <a:t>COVID Clinical Trials and Surveillance or Epidemiology Studies</a:t>
            </a:r>
          </a:p>
          <a:p>
            <a:pPr marL="285750" indent="-285750">
              <a:buFont typeface="Arial" panose="020B0604020202020204" pitchFamily="34" charset="0"/>
              <a:buChar char="•"/>
            </a:pPr>
            <a:r>
              <a:rPr lang="en-US" sz="2400" dirty="0"/>
              <a:t>Continuing Non-COVID clinical research; incl. Sleep lab and Metabolic Kitchen</a:t>
            </a:r>
          </a:p>
          <a:p>
            <a:pPr marL="285750" indent="-285750">
              <a:buFont typeface="Arial" panose="020B0604020202020204" pitchFamily="34" charset="0"/>
              <a:buChar char="•"/>
            </a:pPr>
            <a:r>
              <a:rPr lang="en-US" sz="2400" dirty="0"/>
              <a:t>Focus on Ethics in Clinical Research, Focus on inclusive and diverse participant recruitment, Focus on </a:t>
            </a:r>
            <a:r>
              <a:rPr lang="en-US" sz="2400" dirty="0" err="1"/>
              <a:t>LifeSpan</a:t>
            </a:r>
            <a:r>
              <a:rPr lang="en-US" sz="2400" dirty="0"/>
              <a:t> research, Focus on underrepresented populations</a:t>
            </a:r>
          </a:p>
          <a:p>
            <a:pPr marL="285750" indent="-285750">
              <a:buFont typeface="Arial" panose="020B0604020202020204" pitchFamily="34" charset="0"/>
              <a:buChar char="•"/>
            </a:pPr>
            <a:r>
              <a:rPr lang="en-US" sz="2400" dirty="0"/>
              <a:t>Improving study design; provisioning access to local/national resources</a:t>
            </a:r>
          </a:p>
          <a:p>
            <a:pPr marL="742950" lvl="1" indent="-285750">
              <a:buFont typeface="Arial" panose="020B0604020202020204" pitchFamily="34" charset="0"/>
              <a:buChar char="•"/>
            </a:pPr>
            <a:r>
              <a:rPr lang="en-US" sz="2400" dirty="0"/>
              <a:t>Utah Trial Innovation Center (Utah TIC) and Trial Innovation Network (TIN)</a:t>
            </a:r>
          </a:p>
          <a:p>
            <a:pPr marL="742950" lvl="1" indent="-285750">
              <a:buFont typeface="Arial" panose="020B0604020202020204" pitchFamily="34" charset="0"/>
              <a:buChar char="•"/>
            </a:pPr>
            <a:r>
              <a:rPr lang="en-US" sz="2400" dirty="0"/>
              <a:t>CTSA Program collaborations and CORES Consortium of Rural States</a:t>
            </a:r>
          </a:p>
          <a:p>
            <a:pPr marL="742950" lvl="1" indent="-285750">
              <a:buFont typeface="Arial" panose="020B0604020202020204" pitchFamily="34" charset="0"/>
              <a:buChar char="•"/>
            </a:pPr>
            <a:r>
              <a:rPr lang="en-US" sz="2400" dirty="0" err="1"/>
              <a:t>TriNetX</a:t>
            </a:r>
            <a:r>
              <a:rPr lang="en-US" sz="2400" dirty="0"/>
              <a:t>, Aerotek </a:t>
            </a:r>
          </a:p>
          <a:p>
            <a:pPr marL="742950" lvl="1" indent="-285750">
              <a:buFont typeface="Arial" panose="020B0604020202020204" pitchFamily="34" charset="0"/>
              <a:buChar char="•"/>
            </a:pPr>
            <a:r>
              <a:rPr lang="en-US" sz="2400" dirty="0"/>
              <a:t>Primary </a:t>
            </a:r>
            <a:r>
              <a:rPr lang="en-US" sz="2400" dirty="0" err="1"/>
              <a:t>Childrens</a:t>
            </a:r>
            <a:r>
              <a:rPr lang="en-US" sz="2400" dirty="0"/>
              <a:t>’ Hospital</a:t>
            </a:r>
          </a:p>
          <a:p>
            <a:pPr marL="742950" lvl="1" indent="-285750">
              <a:buFont typeface="Arial" panose="020B0604020202020204" pitchFamily="34" charset="0"/>
              <a:buChar char="•"/>
            </a:pPr>
            <a:r>
              <a:rPr lang="en-US" sz="2400" dirty="0"/>
              <a:t>UU and SLC VA Medical Center collaborations</a:t>
            </a:r>
          </a:p>
          <a:p>
            <a:pPr marL="285750" indent="-285750">
              <a:buFont typeface="Arial" panose="020B0604020202020204" pitchFamily="34" charset="0"/>
              <a:buChar char="•"/>
            </a:pPr>
            <a:r>
              <a:rPr lang="en-US" sz="2400" dirty="0"/>
              <a:t>Improving HR job titles in Clinical Research</a:t>
            </a:r>
          </a:p>
          <a:p>
            <a:pPr marL="285750" indent="-285750">
              <a:buFont typeface="Arial" panose="020B0604020202020204" pitchFamily="34" charset="0"/>
              <a:buChar char="•"/>
            </a:pPr>
            <a:r>
              <a:rPr lang="en-US" sz="2400" dirty="0"/>
              <a:t>Communications Activities:  New CTS, Pandemic impacts, Central Intake, new website</a:t>
            </a:r>
          </a:p>
          <a:p>
            <a:pPr marL="285750" indent="-285750">
              <a:buFont typeface="Arial" panose="020B0604020202020204" pitchFamily="34" charset="0"/>
              <a:buChar char="•"/>
            </a:pPr>
            <a:r>
              <a:rPr lang="en-US" sz="2400" dirty="0"/>
              <a:t>U-ACT </a:t>
            </a:r>
            <a:r>
              <a:rPr lang="en-US" sz="2000" i="1" dirty="0"/>
              <a:t>(my own current favorite)</a:t>
            </a:r>
          </a:p>
          <a:p>
            <a:pPr marL="285750" indent="-285750">
              <a:buFont typeface="Arial" panose="020B0604020202020204" pitchFamily="34" charset="0"/>
              <a:buChar char="•"/>
            </a:pPr>
            <a:endParaRPr lang="en-US" sz="2000" i="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71401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59650" y="2220316"/>
            <a:ext cx="4472698" cy="830997"/>
          </a:xfrm>
          <a:prstGeom prst="rect">
            <a:avLst/>
          </a:prstGeom>
          <a:noFill/>
        </p:spPr>
        <p:txBody>
          <a:bodyPr wrap="none" rtlCol="0">
            <a:spAutoFit/>
          </a:bodyPr>
          <a:lstStyle/>
          <a:p>
            <a:pPr marL="0" marR="0" lvl="0" indent="0" algn="ctr" defTabSz="914327"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Century Gothic" panose="020F0302020204030204"/>
                <a:ea typeface="+mn-ea"/>
                <a:cs typeface="+mn-cs"/>
              </a:rPr>
              <a:t>CTSI – Clinical Services Core </a:t>
            </a:r>
          </a:p>
          <a:p>
            <a:pPr marL="0" marR="0" lvl="0" indent="0" algn="ctr" defTabSz="914327" rtl="0" eaLnBrk="1" fontAlgn="auto" latinLnBrk="0" hangingPunct="1">
              <a:lnSpc>
                <a:spcPct val="100000"/>
              </a:lnSpc>
              <a:spcBef>
                <a:spcPts val="0"/>
              </a:spcBef>
              <a:spcAft>
                <a:spcPts val="0"/>
              </a:spcAft>
              <a:buClrTx/>
              <a:buSzTx/>
              <a:buFontTx/>
              <a:buNone/>
              <a:tabLst/>
              <a:defRPr/>
            </a:pPr>
            <a:r>
              <a:rPr lang="en-US" sz="2400" kern="0" dirty="0">
                <a:solidFill>
                  <a:schemeClr val="tx1">
                    <a:lumMod val="50000"/>
                    <a:lumOff val="50000"/>
                  </a:schemeClr>
                </a:solidFill>
                <a:latin typeface="Century Gothic" panose="020F0302020204030204"/>
              </a:rPr>
              <a:t>Resources and Services</a:t>
            </a:r>
          </a:p>
        </p:txBody>
      </p:sp>
      <p:sp>
        <p:nvSpPr>
          <p:cNvPr id="11" name="Content Placeholder 4"/>
          <p:cNvSpPr txBox="1">
            <a:spLocks/>
          </p:cNvSpPr>
          <p:nvPr/>
        </p:nvSpPr>
        <p:spPr>
          <a:xfrm>
            <a:off x="785699" y="3741054"/>
            <a:ext cx="10423699" cy="2308324"/>
          </a:xfrm>
          <a:prstGeom prst="rect">
            <a:avLst/>
          </a:prstGeom>
        </p:spPr>
        <p:txBody>
          <a:bodyPr wrap="square">
            <a:spAutoFit/>
          </a:bodyPr>
          <a:lstStyle>
            <a:lvl1pPr marL="548640" indent="-548640" algn="l" defTabSz="731520"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a:defRPr>
            </a:lvl1pPr>
            <a:lvl2pPr marL="1188720" indent="-457200" algn="l" defTabSz="731520"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800" indent="-365760" algn="l" defTabSz="731520"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320" indent="-365760" algn="l" defTabSz="73152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a:defRPr>
            </a:lvl4pPr>
            <a:lvl5pPr marL="3291840" indent="-365760" algn="l" defTabSz="731520" rtl="0" eaLnBrk="1" latinLnBrk="0" hangingPunct="1">
              <a:spcBef>
                <a:spcPct val="20000"/>
              </a:spcBef>
              <a:buFont typeface="Arial"/>
              <a:buChar char="»"/>
              <a:defRPr sz="2880" b="0" i="0" kern="1200" baseline="0">
                <a:solidFill>
                  <a:schemeClr val="tx1">
                    <a:lumMod val="65000"/>
                    <a:lumOff val="35000"/>
                  </a:schemeClr>
                </a:solidFill>
                <a:latin typeface="Century Gothic" charset="0"/>
                <a:ea typeface="+mn-ea"/>
                <a:cs typeface="Avenir"/>
              </a:defRPr>
            </a:lvl5pPr>
            <a:lvl6pPr marL="4023360" indent="-365760" algn="l" defTabSz="731520" rtl="0" eaLnBrk="1" latinLnBrk="0" hangingPunct="1">
              <a:spcBef>
                <a:spcPct val="20000"/>
              </a:spcBef>
              <a:buFont typeface="Arial"/>
              <a:buChar char="•"/>
              <a:defRPr sz="2880" kern="1200">
                <a:solidFill>
                  <a:schemeClr val="tx1"/>
                </a:solidFill>
                <a:latin typeface="+mn-lt"/>
                <a:ea typeface="+mn-ea"/>
                <a:cs typeface="+mn-cs"/>
              </a:defRPr>
            </a:lvl6pPr>
            <a:lvl7pPr marL="4754880" indent="-365760" algn="l" defTabSz="731520" rtl="0" eaLnBrk="1" latinLnBrk="0" hangingPunct="1">
              <a:spcBef>
                <a:spcPct val="20000"/>
              </a:spcBef>
              <a:buFont typeface="Arial"/>
              <a:buChar char="•"/>
              <a:defRPr sz="2880" kern="1200">
                <a:solidFill>
                  <a:schemeClr val="tx1"/>
                </a:solidFill>
                <a:latin typeface="+mn-lt"/>
                <a:ea typeface="+mn-ea"/>
                <a:cs typeface="+mn-cs"/>
              </a:defRPr>
            </a:lvl7pPr>
            <a:lvl8pPr marL="5486400" indent="-365760" algn="l" defTabSz="731520" rtl="0" eaLnBrk="1" latinLnBrk="0" hangingPunct="1">
              <a:spcBef>
                <a:spcPct val="20000"/>
              </a:spcBef>
              <a:buFont typeface="Arial"/>
              <a:buChar char="•"/>
              <a:defRPr sz="2880" kern="1200">
                <a:solidFill>
                  <a:schemeClr val="tx1"/>
                </a:solidFill>
                <a:latin typeface="+mn-lt"/>
                <a:ea typeface="+mn-ea"/>
                <a:cs typeface="+mn-cs"/>
              </a:defRPr>
            </a:lvl8pPr>
            <a:lvl9pPr marL="6217920" indent="-365760" algn="l" defTabSz="731520" rtl="0" eaLnBrk="1" latinLnBrk="0" hangingPunct="1">
              <a:spcBef>
                <a:spcPct val="20000"/>
              </a:spcBef>
              <a:buFont typeface="Arial"/>
              <a:buChar char="•"/>
              <a:defRPr sz="2880" kern="1200">
                <a:solidFill>
                  <a:schemeClr val="tx1"/>
                </a:solidFill>
                <a:latin typeface="+mn-lt"/>
                <a:ea typeface="+mn-ea"/>
                <a:cs typeface="+mn-cs"/>
              </a:defRPr>
            </a:lvl9pPr>
          </a:lstStyle>
          <a:p>
            <a:pPr marL="731520" lvl="1" indent="0" algn="ctr" defTabSz="609576">
              <a:spcBef>
                <a:spcPts val="0"/>
              </a:spcBef>
              <a:buNone/>
              <a:defRPr/>
            </a:pPr>
            <a:endParaRPr lang="en-US" sz="1800" dirty="0">
              <a:solidFill>
                <a:prstClr val="black">
                  <a:lumMod val="75000"/>
                  <a:lumOff val="25000"/>
                </a:prstClr>
              </a:solidFill>
              <a:latin typeface="Century Gothic" panose="020B0502020202020204" pitchFamily="34" charset="0"/>
              <a:cs typeface="Calibri" panose="020F0502020204030204" pitchFamily="34" charset="0"/>
            </a:endParaRPr>
          </a:p>
          <a:p>
            <a:pPr marL="731520" lvl="1" indent="0" algn="ctr" defTabSz="609576">
              <a:spcBef>
                <a:spcPts val="0"/>
              </a:spcBef>
              <a:buNone/>
              <a:defRPr/>
            </a:pPr>
            <a:r>
              <a:rPr lang="en-US" sz="1800" b="1" dirty="0">
                <a:solidFill>
                  <a:prstClr val="black">
                    <a:lumMod val="75000"/>
                    <a:lumOff val="25000"/>
                  </a:prstClr>
                </a:solidFill>
                <a:latin typeface="Century Gothic" panose="020B0502020202020204" pitchFamily="34" charset="0"/>
                <a:cs typeface="Calibri" panose="020F0502020204030204" pitchFamily="34" charset="0"/>
              </a:rPr>
              <a:t>J. Robinson Singleton, MD</a:t>
            </a:r>
          </a:p>
          <a:p>
            <a:pPr marL="731520" lvl="1" indent="0" algn="ctr" defTabSz="609576">
              <a:spcBef>
                <a:spcPts val="0"/>
              </a:spcBef>
              <a:buNone/>
              <a:defRPr/>
            </a:pPr>
            <a:r>
              <a:rPr lang="en-US" sz="1800" dirty="0">
                <a:solidFill>
                  <a:prstClr val="black">
                    <a:lumMod val="75000"/>
                    <a:lumOff val="25000"/>
                  </a:prstClr>
                </a:solidFill>
                <a:latin typeface="Century Gothic" panose="020B0502020202020204" pitchFamily="34" charset="0"/>
                <a:cs typeface="Calibri" panose="020F0502020204030204" pitchFamily="34" charset="0"/>
              </a:rPr>
              <a:t>Professor and Vice Chair for Research, Neurology, University of Utah</a:t>
            </a:r>
          </a:p>
          <a:p>
            <a:pPr marL="731520" lvl="1" indent="0" algn="ctr" defTabSz="609576">
              <a:spcBef>
                <a:spcPts val="0"/>
              </a:spcBef>
              <a:buNone/>
              <a:defRPr/>
            </a:pPr>
            <a:r>
              <a:rPr lang="en-US" sz="1800" dirty="0">
                <a:solidFill>
                  <a:prstClr val="black">
                    <a:lumMod val="75000"/>
                    <a:lumOff val="25000"/>
                  </a:prstClr>
                </a:solidFill>
                <a:latin typeface="Century Gothic" panose="020B0502020202020204" pitchFamily="34" charset="0"/>
                <a:cs typeface="Calibri" panose="020F0502020204030204" pitchFamily="34" charset="0"/>
              </a:rPr>
              <a:t>Program Director</a:t>
            </a:r>
          </a:p>
          <a:p>
            <a:pPr marL="731520" lvl="1" indent="0" algn="ctr" defTabSz="609576">
              <a:spcBef>
                <a:spcPts val="0"/>
              </a:spcBef>
              <a:buNone/>
              <a:defRPr/>
            </a:pPr>
            <a:endParaRPr lang="en-US" sz="1800" dirty="0">
              <a:solidFill>
                <a:prstClr val="black">
                  <a:lumMod val="75000"/>
                  <a:lumOff val="25000"/>
                </a:prstClr>
              </a:solidFill>
              <a:latin typeface="Century Gothic" panose="020B0502020202020204" pitchFamily="34" charset="0"/>
              <a:cs typeface="Calibri" panose="020F0502020204030204" pitchFamily="34" charset="0"/>
            </a:endParaRPr>
          </a:p>
          <a:p>
            <a:pPr marL="731520" lvl="1" indent="0" algn="ctr" defTabSz="609576">
              <a:spcBef>
                <a:spcPts val="0"/>
              </a:spcBef>
              <a:buNone/>
              <a:defRPr/>
            </a:pPr>
            <a:r>
              <a:rPr lang="en-US" sz="1800" b="1" dirty="0">
                <a:solidFill>
                  <a:prstClr val="black">
                    <a:lumMod val="75000"/>
                    <a:lumOff val="25000"/>
                  </a:prstClr>
                </a:solidFill>
                <a:latin typeface="Century Gothic" panose="020B0502020202020204" pitchFamily="34" charset="0"/>
                <a:cs typeface="Calibri" panose="020F0502020204030204" pitchFamily="34" charset="0"/>
              </a:rPr>
              <a:t>Dixie D. Thompson, BSN, RN</a:t>
            </a:r>
          </a:p>
          <a:p>
            <a:pPr marL="731520" lvl="1" indent="0" algn="ctr" defTabSz="609576">
              <a:spcBef>
                <a:spcPts val="0"/>
              </a:spcBef>
              <a:buNone/>
              <a:defRPr/>
            </a:pPr>
            <a:r>
              <a:rPr lang="en-US" sz="1800" dirty="0">
                <a:solidFill>
                  <a:prstClr val="black">
                    <a:lumMod val="75000"/>
                    <a:lumOff val="25000"/>
                  </a:prstClr>
                </a:solidFill>
                <a:latin typeface="Century Gothic" panose="020B0502020202020204" pitchFamily="34" charset="0"/>
                <a:cs typeface="Calibri" panose="020F0502020204030204" pitchFamily="34" charset="0"/>
              </a:rPr>
              <a:t>Director, Research &amp; Science, University of Utah</a:t>
            </a:r>
          </a:p>
          <a:p>
            <a:pPr marL="731520" lvl="1" indent="0" algn="ctr" defTabSz="609576">
              <a:spcBef>
                <a:spcPts val="0"/>
              </a:spcBef>
              <a:buNone/>
              <a:defRPr/>
            </a:pPr>
            <a:r>
              <a:rPr lang="en-US" sz="1800" dirty="0">
                <a:solidFill>
                  <a:prstClr val="black">
                    <a:lumMod val="75000"/>
                    <a:lumOff val="25000"/>
                  </a:prstClr>
                </a:solidFill>
                <a:latin typeface="Century Gothic" panose="020B0502020202020204" pitchFamily="34" charset="0"/>
                <a:cs typeface="Calibri" panose="020F0502020204030204" pitchFamily="34" charset="0"/>
              </a:rPr>
              <a:t>Associate Program Director</a:t>
            </a:r>
            <a:endParaRPr lang="en-US" sz="1800" b="1" dirty="0">
              <a:solidFill>
                <a:prstClr val="black">
                  <a:lumMod val="75000"/>
                  <a:lumOff val="25000"/>
                </a:prstClr>
              </a:solidFill>
              <a:latin typeface="Century Gothic" panose="020B050202020202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243602" y="3333550"/>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983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6396A58-CD12-4BEF-8FE9-F17C075446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r="-2" b="-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1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20624" y="1102305"/>
            <a:ext cx="11565836" cy="6571030"/>
          </a:xfrm>
          <a:prstGeom prst="rect">
            <a:avLst/>
          </a:prstGeom>
          <a:noFill/>
        </p:spPr>
        <p:txBody>
          <a:bodyPr wrap="square" rtlCol="0">
            <a:spAutoFit/>
          </a:bodyPr>
          <a:lstStyle/>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Clinical Research Services:</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 Expert Clinical Research Nursing, Nutrition &amp; Clinical Space for the conduct of trials; UU Hospital 3NAC (inpatients), Wakara Outpatient, </a:t>
            </a:r>
            <a:r>
              <a:rPr kumimoji="0" lang="en-US" sz="1900" b="0" i="0" u="none" strike="noStrike" kern="0" cap="none" spc="0" normalizeH="0" baseline="0" noProof="0" dirty="0">
                <a:ln>
                  <a:noFill/>
                </a:ln>
                <a:solidFill>
                  <a:prstClr val="black">
                    <a:lumMod val="50000"/>
                    <a:lumOff val="50000"/>
                  </a:prstClr>
                </a:solidFill>
                <a:effectLst/>
                <a:highlight>
                  <a:srgbClr val="FFFF00"/>
                </a:highlight>
                <a:uLnTx/>
                <a:uFillTx/>
                <a:latin typeface="Century Gothic" panose="020F0302020204030204"/>
                <a:ea typeface="+mn-ea"/>
                <a:cs typeface="+mn-cs"/>
              </a:rPr>
              <a:t>COVID Drive-thru,</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 5W COVID Research Unit, Mobile CRN.  (Ph 1-4 trials)                                                                                 </a:t>
            </a:r>
            <a:r>
              <a:rPr kumimoji="0" lang="en-US" sz="16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*Note: DXA hosted by CTSI at 3-NAC; Hillarie Slater, Technician and resource Mgr.</a:t>
            </a:r>
            <a:endPar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Clinical QPS</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 Quality and Patient Safety standards</a:t>
            </a: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Trials Performance Tracking: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Nate </a:t>
            </a:r>
            <a:r>
              <a:rPr kumimoji="0" lang="en-US" sz="1900" b="0" i="0" u="none" strike="noStrike" kern="0" cap="none" spc="0" normalizeH="0" baseline="0" noProof="0" dirty="0" err="1">
                <a:ln>
                  <a:noFill/>
                </a:ln>
                <a:solidFill>
                  <a:prstClr val="black">
                    <a:lumMod val="50000"/>
                    <a:lumOff val="50000"/>
                  </a:prstClr>
                </a:solidFill>
                <a:effectLst/>
                <a:uLnTx/>
                <a:uFillTx/>
                <a:latin typeface="Century Gothic" panose="020F0302020204030204"/>
                <a:ea typeface="+mn-ea"/>
                <a:cs typeface="+mn-cs"/>
              </a:rPr>
              <a:t>Tevlin</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 Data Analyst (Trent Matheson, Director)</a:t>
            </a: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Utah Hub Liaison Team: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Support/connect Investigators to CTSA Consortium collaborative activities, promote early study development resources, facilitate operational interactions across partners (Utah TIC, TIN Institutions, SLC VA, Intermountain, DOH)</a:t>
            </a: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Clinical Trial Intake: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Industry opportunities, COVID, HEAL, </a:t>
            </a:r>
            <a:r>
              <a:rPr kumimoji="0" lang="en-US" sz="1900" b="0" i="0" u="none" strike="noStrike" kern="0" cap="none" spc="0" normalizeH="0" baseline="0" noProof="0" dirty="0" err="1">
                <a:ln>
                  <a:noFill/>
                </a:ln>
                <a:solidFill>
                  <a:prstClr val="black">
                    <a:lumMod val="50000"/>
                    <a:lumOff val="50000"/>
                  </a:prstClr>
                </a:solidFill>
                <a:effectLst/>
                <a:uLnTx/>
                <a:uFillTx/>
                <a:latin typeface="Century Gothic" panose="020F0302020204030204"/>
                <a:ea typeface="+mn-ea"/>
                <a:cs typeface="+mn-cs"/>
              </a:rPr>
              <a:t>TriNetX</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 others</a:t>
            </a: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Utah–Activation of Clinical Trials (UACT</a:t>
            </a: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sym typeface="Wingdings" pitchFamily="2" charset="2"/>
              </a:rPr>
              <a:t>):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sym typeface="Wingdings" pitchFamily="2" charset="2"/>
              </a:rPr>
              <a:t>“100 Day Industry startup” project Committee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representation from VPRs office, Assoc. Deans, CTSI, IRB, OSP, HCI, IM, others,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sym typeface="Wingdings" pitchFamily="2" charset="2"/>
              </a:rPr>
              <a:t>u</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nder direction of AVP-Health Sciences Research Dr. Dere and CTSI-CSC Medical Director Dr. Singleton.</a:t>
            </a: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1" i="0" u="none" strike="noStrike" kern="0" cap="none" spc="0" normalizeH="0" baseline="0" noProof="0" dirty="0">
                <a:ln>
                  <a:noFill/>
                </a:ln>
                <a:solidFill>
                  <a:prstClr val="black"/>
                </a:solidFill>
                <a:effectLst/>
                <a:uLnTx/>
                <a:uFillTx/>
                <a:latin typeface="Century Gothic" panose="020F0302020204030204"/>
                <a:ea typeface="+mn-ea"/>
                <a:cs typeface="+mn-cs"/>
              </a:rPr>
              <a:t>Near-term goals:  </a:t>
            </a:r>
            <a:r>
              <a:rPr kumimoji="0" lang="en-US" sz="19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rPr>
              <a:t>Continually improve CSC support for all lifespan research, projects embedded in the community &amp; trials that include rural and frontier populations; collaboratively support study development &amp; multi-center trials. </a:t>
            </a: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endParaRP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a:p>
            <a:pPr marL="342900" marR="0" lvl="0" indent="-342900" algn="l"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67AA2E6-D05A-DE41-8606-E10BC9E2609F}"/>
              </a:ext>
            </a:extLst>
          </p:cNvPr>
          <p:cNvSpPr txBox="1"/>
          <p:nvPr/>
        </p:nvSpPr>
        <p:spPr>
          <a:xfrm>
            <a:off x="397564" y="120301"/>
            <a:ext cx="7084312" cy="8925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UTAH CTSI-CLINICAL SERVICES CORE (CSC)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Calibri Light" panose="020F0302020204030204"/>
                <a:ea typeface="+mn-ea"/>
                <a:cs typeface="+mn-cs"/>
              </a:rPr>
              <a:t>and Hub Liaison Team Resources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D864941-5EF5-084F-A27F-60533E7B8570}"/>
              </a:ext>
            </a:extLst>
          </p:cNvPr>
          <p:cNvSpPr txBox="1"/>
          <p:nvPr/>
        </p:nvSpPr>
        <p:spPr>
          <a:xfrm>
            <a:off x="1128711" y="5833064"/>
            <a:ext cx="73417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Dixie.Thompson@hsc.Utah.edu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Michelle.Adams@hsc.Utah.edu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5E8F3A-AAF0-C644-9310-089026C662F5}"/>
              </a:ext>
            </a:extLst>
          </p:cNvPr>
          <p:cNvSpPr txBox="1"/>
          <p:nvPr/>
        </p:nvSpPr>
        <p:spPr>
          <a:xfrm>
            <a:off x="8470414" y="5795561"/>
            <a:ext cx="16385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CTSI</a:t>
            </a:r>
            <a:r>
              <a:rPr kumimoji="0" lang="en-US" sz="4400" b="0" i="0" u="none" strike="noStrike" kern="1200" cap="none" spc="0" normalizeH="0" baseline="0" noProof="0" dirty="0">
                <a:ln>
                  <a:noFill/>
                </a:ln>
                <a:solidFill>
                  <a:srgbClr val="A32636"/>
                </a:solidFill>
                <a:effectLst/>
                <a:uLnTx/>
                <a:uFillTx/>
                <a:latin typeface="Calibri" panose="020F0502020204030204"/>
                <a:ea typeface="+mn-ea"/>
                <a:cs typeface="+mn-cs"/>
              </a:rPr>
              <a:t>|</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30F62EB3-6EF7-F246-8F1A-08F56078E755}"/>
              </a:ext>
            </a:extLst>
          </p:cNvPr>
          <p:cNvSpPr txBox="1"/>
          <p:nvPr/>
        </p:nvSpPr>
        <p:spPr>
          <a:xfrm>
            <a:off x="9872970" y="5887893"/>
            <a:ext cx="2304798" cy="646331"/>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Clinical &amp; Translational</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Science Institute</a:t>
            </a:r>
          </a:p>
        </p:txBody>
      </p:sp>
      <p:sp>
        <p:nvSpPr>
          <p:cNvPr id="8" name="TextBox 7">
            <a:extLst>
              <a:ext uri="{FF2B5EF4-FFF2-40B4-BE49-F238E27FC236}">
                <a16:creationId xmlns:a16="http://schemas.microsoft.com/office/drawing/2014/main" id="{2D8EAB81-BB16-8E4A-84D0-F9ADA984ACF5}"/>
              </a:ext>
            </a:extLst>
          </p:cNvPr>
          <p:cNvSpPr txBox="1"/>
          <p:nvPr/>
        </p:nvSpPr>
        <p:spPr>
          <a:xfrm>
            <a:off x="8470414" y="6479395"/>
            <a:ext cx="3898661" cy="3539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300" normalizeH="0" baseline="0" noProof="0" dirty="0">
                <a:ln>
                  <a:noFill/>
                </a:ln>
                <a:solidFill>
                  <a:prstClr val="black"/>
                </a:solidFill>
                <a:effectLst/>
                <a:uLnTx/>
                <a:uFillTx/>
                <a:latin typeface="Calibri" panose="020F0502020204030204"/>
                <a:ea typeface="+mn-ea"/>
                <a:cs typeface="+mn-cs"/>
              </a:rPr>
              <a:t>AT THE UNIVERSITY OF UTAH</a:t>
            </a:r>
          </a:p>
        </p:txBody>
      </p:sp>
    </p:spTree>
    <p:extLst>
      <p:ext uri="{BB962C8B-B14F-4D97-AF65-F5344CB8AC3E}">
        <p14:creationId xmlns:p14="http://schemas.microsoft.com/office/powerpoint/2010/main" val="318929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9487DB-718D-49B8-8561-EB0E2B35EC98}"/>
              </a:ext>
            </a:extLst>
          </p:cNvPr>
          <p:cNvSpPr txBox="1"/>
          <p:nvPr/>
        </p:nvSpPr>
        <p:spPr>
          <a:xfrm>
            <a:off x="2984425" y="0"/>
            <a:ext cx="5631477" cy="707886"/>
          </a:xfrm>
          <a:prstGeom prst="rect">
            <a:avLst/>
          </a:prstGeom>
          <a:noFill/>
        </p:spPr>
        <p:txBody>
          <a:bodyPr wrap="square" lIns="91440" tIns="45720" rIns="91440" bIns="45720" rtlCol="0" anchor="t">
            <a:spAutoFit/>
          </a:bodyPr>
          <a:lstStyle/>
          <a:p>
            <a:pPr algn="ctr"/>
            <a:r>
              <a:rPr lang="en-US" sz="2000" b="1" dirty="0">
                <a:solidFill>
                  <a:schemeClr val="tx2">
                    <a:lumMod val="90000"/>
                  </a:schemeClr>
                </a:solidFill>
                <a:latin typeface="Contoso Pharmaceuticals"/>
              </a:rPr>
              <a:t>UACT Committee Membership 2021</a:t>
            </a:r>
          </a:p>
          <a:p>
            <a:pPr algn="ctr"/>
            <a:r>
              <a:rPr lang="en-US" sz="2000" b="1" dirty="0">
                <a:solidFill>
                  <a:schemeClr val="tx2">
                    <a:lumMod val="90000"/>
                  </a:schemeClr>
                </a:solidFill>
                <a:latin typeface="Contoso Pharmaceuticals"/>
              </a:rPr>
              <a:t>Utah Activation of Clinical Trials</a:t>
            </a:r>
          </a:p>
        </p:txBody>
      </p:sp>
      <p:sp>
        <p:nvSpPr>
          <p:cNvPr id="5" name="TextBox 4">
            <a:extLst>
              <a:ext uri="{FF2B5EF4-FFF2-40B4-BE49-F238E27FC236}">
                <a16:creationId xmlns:a16="http://schemas.microsoft.com/office/drawing/2014/main" id="{DB2D9A50-51CF-4C1F-9DFA-A043899153DB}"/>
              </a:ext>
            </a:extLst>
          </p:cNvPr>
          <p:cNvSpPr txBox="1"/>
          <p:nvPr/>
        </p:nvSpPr>
        <p:spPr>
          <a:xfrm>
            <a:off x="181819" y="2180312"/>
            <a:ext cx="1747593"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Will Dere, MD</a:t>
            </a:r>
            <a:endParaRPr lang="en-US" sz="800" dirty="0">
              <a:solidFill>
                <a:schemeClr val="tx1">
                  <a:lumMod val="95000"/>
                </a:schemeClr>
              </a:solidFill>
              <a:cs typeface="Calibri"/>
            </a:endParaRPr>
          </a:p>
          <a:p>
            <a:pPr algn="ctr"/>
            <a:r>
              <a:rPr lang="en-US" sz="800" dirty="0">
                <a:solidFill>
                  <a:schemeClr val="tx1">
                    <a:lumMod val="95000"/>
                  </a:schemeClr>
                </a:solidFill>
              </a:rPr>
              <a:t>Associate Vice President for Research</a:t>
            </a:r>
            <a:endParaRPr lang="en-US" sz="800" dirty="0">
              <a:solidFill>
                <a:schemeClr val="tx1">
                  <a:lumMod val="95000"/>
                </a:schemeClr>
              </a:solidFill>
              <a:cs typeface="Calibri"/>
            </a:endParaRPr>
          </a:p>
          <a:p>
            <a:pPr algn="ctr"/>
            <a:r>
              <a:rPr lang="en-US" sz="800" dirty="0">
                <a:solidFill>
                  <a:schemeClr val="tx1">
                    <a:lumMod val="95000"/>
                  </a:schemeClr>
                </a:solidFill>
              </a:rPr>
              <a:t>U-ACT Chair</a:t>
            </a:r>
            <a:endParaRPr lang="en-US" sz="800" dirty="0">
              <a:solidFill>
                <a:schemeClr val="tx1">
                  <a:lumMod val="95000"/>
                </a:schemeClr>
              </a:solidFill>
              <a:cs typeface="Calibri"/>
            </a:endParaRPr>
          </a:p>
        </p:txBody>
      </p:sp>
      <p:sp>
        <p:nvSpPr>
          <p:cNvPr id="6" name="TextBox 5">
            <a:extLst>
              <a:ext uri="{FF2B5EF4-FFF2-40B4-BE49-F238E27FC236}">
                <a16:creationId xmlns:a16="http://schemas.microsoft.com/office/drawing/2014/main" id="{027BCCE3-CD8F-4CA2-8944-E5D6CC1AAC90}"/>
              </a:ext>
            </a:extLst>
          </p:cNvPr>
          <p:cNvSpPr txBox="1"/>
          <p:nvPr/>
        </p:nvSpPr>
        <p:spPr>
          <a:xfrm>
            <a:off x="2171472" y="2182711"/>
            <a:ext cx="1802866" cy="58477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Rob Singleton, MD</a:t>
            </a:r>
            <a:endParaRPr lang="en-US" sz="800" dirty="0">
              <a:solidFill>
                <a:schemeClr val="tx1">
                  <a:lumMod val="95000"/>
                </a:schemeClr>
              </a:solidFill>
              <a:cs typeface="Calibri"/>
            </a:endParaRPr>
          </a:p>
          <a:p>
            <a:pPr algn="ctr"/>
            <a:r>
              <a:rPr lang="en-US" sz="800" dirty="0">
                <a:solidFill>
                  <a:schemeClr val="tx1">
                    <a:lumMod val="95000"/>
                  </a:schemeClr>
                </a:solidFill>
              </a:rPr>
              <a:t>Director, CCTS Clinical Trials Support</a:t>
            </a:r>
            <a:endParaRPr lang="en-US" sz="800" dirty="0">
              <a:solidFill>
                <a:schemeClr val="tx1">
                  <a:lumMod val="95000"/>
                </a:schemeClr>
              </a:solidFill>
              <a:cs typeface="Calibri"/>
            </a:endParaRPr>
          </a:p>
          <a:p>
            <a:pPr algn="ctr"/>
            <a:r>
              <a:rPr lang="en-US" sz="800" dirty="0">
                <a:solidFill>
                  <a:schemeClr val="tx1">
                    <a:lumMod val="95000"/>
                  </a:schemeClr>
                </a:solidFill>
              </a:rPr>
              <a:t>U-ACT Faculty Lead</a:t>
            </a:r>
            <a:endParaRPr lang="en-US" sz="800" dirty="0">
              <a:solidFill>
                <a:schemeClr val="tx1">
                  <a:lumMod val="95000"/>
                </a:schemeClr>
              </a:solidFill>
              <a:cs typeface="Calibri"/>
            </a:endParaRPr>
          </a:p>
          <a:p>
            <a:endParaRPr lang="en-US" sz="800" dirty="0">
              <a:cs typeface="Calibri"/>
            </a:endParaRPr>
          </a:p>
        </p:txBody>
      </p:sp>
      <p:sp>
        <p:nvSpPr>
          <p:cNvPr id="7" name="TextBox 6">
            <a:extLst>
              <a:ext uri="{FF2B5EF4-FFF2-40B4-BE49-F238E27FC236}">
                <a16:creationId xmlns:a16="http://schemas.microsoft.com/office/drawing/2014/main" id="{89173A01-DC72-4706-8FF3-8067F5503283}"/>
              </a:ext>
            </a:extLst>
          </p:cNvPr>
          <p:cNvSpPr txBox="1"/>
          <p:nvPr/>
        </p:nvSpPr>
        <p:spPr>
          <a:xfrm>
            <a:off x="3119442" y="2180311"/>
            <a:ext cx="4038600" cy="461665"/>
          </a:xfrm>
          <a:prstGeom prst="rect">
            <a:avLst/>
          </a:prstGeom>
          <a:noFill/>
        </p:spPr>
        <p:txBody>
          <a:bodyPr wrap="square" lIns="91440" tIns="45720" rIns="91440" bIns="45720" rtlCol="0" anchor="t">
            <a:spAutoFit/>
          </a:bodyPr>
          <a:lstStyle/>
          <a:p>
            <a:pPr algn="ctr"/>
            <a:r>
              <a:rPr lang="en-US" sz="800" dirty="0">
                <a:solidFill>
                  <a:schemeClr val="tx1">
                    <a:lumMod val="95000"/>
                  </a:schemeClr>
                </a:solidFill>
              </a:rPr>
              <a:t>Dixie D. Thompson, BSN, RN</a:t>
            </a:r>
            <a:endParaRPr lang="en-US" sz="800" dirty="0">
              <a:solidFill>
                <a:schemeClr val="tx1">
                  <a:lumMod val="95000"/>
                </a:schemeClr>
              </a:solidFill>
              <a:cs typeface="Calibri"/>
            </a:endParaRPr>
          </a:p>
          <a:p>
            <a:pPr algn="ctr"/>
            <a:r>
              <a:rPr lang="en-US" sz="800" dirty="0">
                <a:solidFill>
                  <a:schemeClr val="tx1">
                    <a:lumMod val="95000"/>
                  </a:schemeClr>
                </a:solidFill>
              </a:rPr>
              <a:t>Director, Research and Science</a:t>
            </a:r>
            <a:endParaRPr lang="en-US" sz="800" dirty="0">
              <a:solidFill>
                <a:schemeClr val="tx1">
                  <a:lumMod val="95000"/>
                </a:schemeClr>
              </a:solidFill>
              <a:cs typeface="Calibri"/>
            </a:endParaRPr>
          </a:p>
          <a:p>
            <a:pPr algn="ctr"/>
            <a:r>
              <a:rPr lang="en-US" sz="800" dirty="0">
                <a:solidFill>
                  <a:schemeClr val="tx1">
                    <a:lumMod val="95000"/>
                  </a:schemeClr>
                </a:solidFill>
              </a:rPr>
              <a:t>U-ACT Project Lead </a:t>
            </a:r>
            <a:endParaRPr lang="en-US" sz="800" dirty="0">
              <a:solidFill>
                <a:schemeClr val="tx1">
                  <a:lumMod val="95000"/>
                </a:schemeClr>
              </a:solidFill>
              <a:cs typeface="Calibri"/>
            </a:endParaRPr>
          </a:p>
        </p:txBody>
      </p:sp>
      <p:sp>
        <p:nvSpPr>
          <p:cNvPr id="8" name="TextBox 7">
            <a:extLst>
              <a:ext uri="{FF2B5EF4-FFF2-40B4-BE49-F238E27FC236}">
                <a16:creationId xmlns:a16="http://schemas.microsoft.com/office/drawing/2014/main" id="{DF36B137-B768-4D8A-B77A-CE4FC60099E9}"/>
              </a:ext>
            </a:extLst>
          </p:cNvPr>
          <p:cNvSpPr txBox="1"/>
          <p:nvPr/>
        </p:nvSpPr>
        <p:spPr>
          <a:xfrm>
            <a:off x="8473786" y="4124545"/>
            <a:ext cx="1998683" cy="463522"/>
          </a:xfrm>
          <a:prstGeom prst="rect">
            <a:avLst/>
          </a:prstGeom>
          <a:noFill/>
        </p:spPr>
        <p:txBody>
          <a:bodyPr wrap="square" lIns="91440" tIns="45720" rIns="91440" bIns="45720" rtlCol="0" anchor="t">
            <a:spAutoFit/>
          </a:bodyPr>
          <a:lstStyle/>
          <a:p>
            <a:pPr algn="ctr"/>
            <a:r>
              <a:rPr lang="en-US" sz="800" dirty="0">
                <a:solidFill>
                  <a:schemeClr val="tx1">
                    <a:lumMod val="95000"/>
                  </a:schemeClr>
                </a:solidFill>
              </a:rPr>
              <a:t>Luca </a:t>
            </a:r>
            <a:r>
              <a:rPr lang="en-US" sz="800" dirty="0" err="1">
                <a:solidFill>
                  <a:schemeClr val="tx1">
                    <a:lumMod val="95000"/>
                  </a:schemeClr>
                </a:solidFill>
              </a:rPr>
              <a:t>Boi</a:t>
            </a:r>
            <a:endParaRPr lang="en-US" sz="800" dirty="0">
              <a:solidFill>
                <a:schemeClr val="tx1">
                  <a:lumMod val="95000"/>
                </a:schemeClr>
              </a:solidFill>
              <a:cs typeface="Calibri"/>
            </a:endParaRPr>
          </a:p>
          <a:p>
            <a:pPr algn="ctr"/>
            <a:r>
              <a:rPr lang="en-US" sz="800" dirty="0">
                <a:solidFill>
                  <a:schemeClr val="tx1">
                    <a:lumMod val="95000"/>
                  </a:schemeClr>
                </a:solidFill>
              </a:rPr>
              <a:t>Value Engineer, Senior</a:t>
            </a:r>
            <a:endParaRPr lang="en-US" sz="800" dirty="0">
              <a:solidFill>
                <a:schemeClr val="tx1">
                  <a:lumMod val="95000"/>
                </a:schemeClr>
              </a:solidFill>
              <a:cs typeface="Calibri"/>
            </a:endParaRPr>
          </a:p>
          <a:p>
            <a:pPr algn="ctr"/>
            <a:r>
              <a:rPr lang="en-US" sz="800" dirty="0">
                <a:solidFill>
                  <a:schemeClr val="tx1">
                    <a:lumMod val="95000"/>
                  </a:schemeClr>
                </a:solidFill>
              </a:rPr>
              <a:t>U-ACT Value Engineer</a:t>
            </a:r>
            <a:endParaRPr lang="en-US" sz="800" dirty="0">
              <a:solidFill>
                <a:schemeClr val="tx1">
                  <a:lumMod val="95000"/>
                </a:schemeClr>
              </a:solidFill>
              <a:cs typeface="Calibri"/>
            </a:endParaRPr>
          </a:p>
        </p:txBody>
      </p:sp>
      <p:sp>
        <p:nvSpPr>
          <p:cNvPr id="9" name="TextBox 8">
            <a:extLst>
              <a:ext uri="{FF2B5EF4-FFF2-40B4-BE49-F238E27FC236}">
                <a16:creationId xmlns:a16="http://schemas.microsoft.com/office/drawing/2014/main" id="{44DB2A32-E137-46F6-822F-7DD1C674E150}"/>
              </a:ext>
            </a:extLst>
          </p:cNvPr>
          <p:cNvSpPr txBox="1"/>
          <p:nvPr/>
        </p:nvSpPr>
        <p:spPr>
          <a:xfrm>
            <a:off x="1699705" y="4139717"/>
            <a:ext cx="2339823" cy="461665"/>
          </a:xfrm>
          <a:prstGeom prst="rect">
            <a:avLst/>
          </a:prstGeom>
          <a:noFill/>
        </p:spPr>
        <p:txBody>
          <a:bodyPr wrap="square" lIns="91440" tIns="45720" rIns="91440" bIns="45720" rtlCol="0" anchor="t">
            <a:spAutoFit/>
          </a:bodyPr>
          <a:lstStyle/>
          <a:p>
            <a:pPr algn="ctr"/>
            <a:r>
              <a:rPr lang="en-US" sz="800" dirty="0">
                <a:solidFill>
                  <a:schemeClr val="tx1">
                    <a:lumMod val="95000"/>
                  </a:schemeClr>
                </a:solidFill>
              </a:rPr>
              <a:t>Brent Brown</a:t>
            </a:r>
            <a:endParaRPr lang="en-US" sz="800" dirty="0">
              <a:solidFill>
                <a:schemeClr val="tx1">
                  <a:lumMod val="95000"/>
                </a:schemeClr>
              </a:solidFill>
              <a:cs typeface="Calibri"/>
            </a:endParaRPr>
          </a:p>
          <a:p>
            <a:pPr algn="ctr"/>
            <a:r>
              <a:rPr lang="en-US" sz="800" dirty="0">
                <a:solidFill>
                  <a:schemeClr val="tx1">
                    <a:lumMod val="95000"/>
                  </a:schemeClr>
                </a:solidFill>
              </a:rPr>
              <a:t>Dir. &amp; Assistant VP Office of Sponsored Projects</a:t>
            </a:r>
            <a:endParaRPr lang="en-US" sz="800" dirty="0">
              <a:solidFill>
                <a:schemeClr val="tx1">
                  <a:lumMod val="95000"/>
                </a:schemeClr>
              </a:solidFill>
              <a:cs typeface="Calibri"/>
            </a:endParaRPr>
          </a:p>
          <a:p>
            <a:pPr algn="ctr"/>
            <a:r>
              <a:rPr lang="en-US" sz="800" dirty="0">
                <a:solidFill>
                  <a:schemeClr val="tx1">
                    <a:lumMod val="95000"/>
                  </a:schemeClr>
                </a:solidFill>
              </a:rPr>
              <a:t>U-ACT OSP</a:t>
            </a:r>
            <a:endParaRPr lang="en-US" sz="800" dirty="0">
              <a:solidFill>
                <a:schemeClr val="tx1">
                  <a:lumMod val="95000"/>
                </a:schemeClr>
              </a:solidFill>
              <a:cs typeface="Calibri"/>
            </a:endParaRPr>
          </a:p>
        </p:txBody>
      </p:sp>
      <p:sp>
        <p:nvSpPr>
          <p:cNvPr id="11" name="TextBox 10">
            <a:extLst>
              <a:ext uri="{FF2B5EF4-FFF2-40B4-BE49-F238E27FC236}">
                <a16:creationId xmlns:a16="http://schemas.microsoft.com/office/drawing/2014/main" id="{FAB8A023-D6DE-4B8F-8C51-EFFF5DEEA169}"/>
              </a:ext>
            </a:extLst>
          </p:cNvPr>
          <p:cNvSpPr txBox="1"/>
          <p:nvPr/>
        </p:nvSpPr>
        <p:spPr>
          <a:xfrm>
            <a:off x="5370989" y="6167249"/>
            <a:ext cx="1518364"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Vanessa Bryant</a:t>
            </a:r>
            <a:endParaRPr lang="en-US" sz="800" dirty="0">
              <a:solidFill>
                <a:schemeClr val="tx1">
                  <a:lumMod val="95000"/>
                </a:schemeClr>
              </a:solidFill>
              <a:cs typeface="Calibri"/>
            </a:endParaRPr>
          </a:p>
          <a:p>
            <a:pPr algn="ctr"/>
            <a:r>
              <a:rPr lang="en-US" sz="800" dirty="0">
                <a:solidFill>
                  <a:schemeClr val="tx1">
                    <a:lumMod val="95000"/>
                  </a:schemeClr>
                </a:solidFill>
              </a:rPr>
              <a:t>Manager, Accounting &amp; Finance</a:t>
            </a:r>
            <a:endParaRPr lang="en-US" sz="800" dirty="0">
              <a:solidFill>
                <a:schemeClr val="tx1">
                  <a:lumMod val="95000"/>
                </a:schemeClr>
              </a:solidFill>
              <a:cs typeface="Calibri"/>
            </a:endParaRPr>
          </a:p>
          <a:p>
            <a:pPr algn="ctr"/>
            <a:r>
              <a:rPr lang="en-US" sz="800" dirty="0">
                <a:solidFill>
                  <a:schemeClr val="tx1">
                    <a:lumMod val="95000"/>
                  </a:schemeClr>
                </a:solidFill>
              </a:rPr>
              <a:t>U-ACT Sr. Budget Analyst </a:t>
            </a:r>
            <a:endParaRPr lang="en-US" sz="800" dirty="0">
              <a:solidFill>
                <a:schemeClr val="tx1">
                  <a:lumMod val="95000"/>
                </a:schemeClr>
              </a:solidFill>
              <a:cs typeface="Calibri"/>
            </a:endParaRPr>
          </a:p>
        </p:txBody>
      </p:sp>
      <p:sp>
        <p:nvSpPr>
          <p:cNvPr id="12" name="TextBox 11">
            <a:extLst>
              <a:ext uri="{FF2B5EF4-FFF2-40B4-BE49-F238E27FC236}">
                <a16:creationId xmlns:a16="http://schemas.microsoft.com/office/drawing/2014/main" id="{E57FAC7D-00CE-4C05-AC19-5021079AA2B3}"/>
              </a:ext>
            </a:extLst>
          </p:cNvPr>
          <p:cNvSpPr txBox="1"/>
          <p:nvPr/>
        </p:nvSpPr>
        <p:spPr>
          <a:xfrm>
            <a:off x="6922459" y="6172149"/>
            <a:ext cx="1664238"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Emily Campbell</a:t>
            </a:r>
            <a:endParaRPr lang="en-US" sz="800" dirty="0">
              <a:solidFill>
                <a:schemeClr val="tx1">
                  <a:lumMod val="95000"/>
                </a:schemeClr>
              </a:solidFill>
              <a:cs typeface="Calibri"/>
            </a:endParaRPr>
          </a:p>
          <a:p>
            <a:pPr algn="ctr"/>
            <a:r>
              <a:rPr lang="en-US" sz="800" dirty="0">
                <a:solidFill>
                  <a:schemeClr val="tx1">
                    <a:lumMod val="95000"/>
                  </a:schemeClr>
                </a:solidFill>
              </a:rPr>
              <a:t>Clinical Trials Information Specialist</a:t>
            </a:r>
            <a:endParaRPr lang="en-US" sz="800" dirty="0">
              <a:solidFill>
                <a:schemeClr val="tx1">
                  <a:lumMod val="95000"/>
                </a:schemeClr>
              </a:solidFill>
              <a:cs typeface="Calibri" panose="020F0502020204030204"/>
            </a:endParaRPr>
          </a:p>
          <a:p>
            <a:pPr algn="ctr"/>
            <a:r>
              <a:rPr lang="en-US" sz="800" dirty="0">
                <a:solidFill>
                  <a:schemeClr val="tx1">
                    <a:lumMod val="95000"/>
                  </a:schemeClr>
                </a:solidFill>
              </a:rPr>
              <a:t>U-ACT Liaison Team Member</a:t>
            </a:r>
            <a:endParaRPr lang="en-US" sz="800" dirty="0">
              <a:solidFill>
                <a:schemeClr val="tx1">
                  <a:lumMod val="95000"/>
                </a:schemeClr>
              </a:solidFill>
              <a:cs typeface="Calibri" panose="020F0502020204030204"/>
            </a:endParaRPr>
          </a:p>
        </p:txBody>
      </p:sp>
      <p:sp>
        <p:nvSpPr>
          <p:cNvPr id="14" name="TextBox 13">
            <a:extLst>
              <a:ext uri="{FF2B5EF4-FFF2-40B4-BE49-F238E27FC236}">
                <a16:creationId xmlns:a16="http://schemas.microsoft.com/office/drawing/2014/main" id="{A84EEE28-C1DE-46F6-A2FF-86F2FAB0ADF8}"/>
              </a:ext>
            </a:extLst>
          </p:cNvPr>
          <p:cNvSpPr txBox="1"/>
          <p:nvPr/>
        </p:nvSpPr>
        <p:spPr>
          <a:xfrm>
            <a:off x="6053605" y="2176693"/>
            <a:ext cx="1939954"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Alfred Cheung, MD</a:t>
            </a:r>
            <a:endParaRPr lang="en-US" sz="800" dirty="0">
              <a:solidFill>
                <a:schemeClr val="tx1">
                  <a:lumMod val="95000"/>
                </a:schemeClr>
              </a:solidFill>
              <a:cs typeface="Calibri"/>
            </a:endParaRPr>
          </a:p>
          <a:p>
            <a:pPr algn="ctr"/>
            <a:r>
              <a:rPr lang="en-US" sz="800" dirty="0">
                <a:solidFill>
                  <a:schemeClr val="tx1">
                    <a:lumMod val="95000"/>
                  </a:schemeClr>
                </a:solidFill>
              </a:rPr>
              <a:t>Vice Chair for Research, Internal Medicine</a:t>
            </a:r>
            <a:endParaRPr lang="en-US" sz="800" dirty="0">
              <a:solidFill>
                <a:schemeClr val="tx1">
                  <a:lumMod val="95000"/>
                </a:schemeClr>
              </a:solidFill>
              <a:cs typeface="Calibri"/>
            </a:endParaRPr>
          </a:p>
          <a:p>
            <a:pPr algn="ctr"/>
            <a:r>
              <a:rPr lang="en-US" sz="800" dirty="0">
                <a:solidFill>
                  <a:schemeClr val="tx1">
                    <a:lumMod val="95000"/>
                  </a:schemeClr>
                </a:solidFill>
              </a:rPr>
              <a:t>U-ACT Sr. Faculty Internal Medicine</a:t>
            </a:r>
            <a:endParaRPr lang="en-US" sz="800" dirty="0">
              <a:cs typeface="Calibri"/>
            </a:endParaRPr>
          </a:p>
        </p:txBody>
      </p:sp>
      <p:sp>
        <p:nvSpPr>
          <p:cNvPr id="16" name="TextBox 15">
            <a:extLst>
              <a:ext uri="{FF2B5EF4-FFF2-40B4-BE49-F238E27FC236}">
                <a16:creationId xmlns:a16="http://schemas.microsoft.com/office/drawing/2014/main" id="{65EC02B2-D6A8-495D-AF0B-94A40EF89DB3}"/>
              </a:ext>
            </a:extLst>
          </p:cNvPr>
          <p:cNvSpPr txBox="1"/>
          <p:nvPr/>
        </p:nvSpPr>
        <p:spPr>
          <a:xfrm>
            <a:off x="197657" y="4131349"/>
            <a:ext cx="1677061"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Ann Johnson</a:t>
            </a:r>
            <a:endParaRPr lang="en-US" sz="800" dirty="0">
              <a:solidFill>
                <a:schemeClr val="tx1">
                  <a:lumMod val="95000"/>
                </a:schemeClr>
              </a:solidFill>
              <a:cs typeface="Calibri"/>
            </a:endParaRPr>
          </a:p>
          <a:p>
            <a:pPr algn="ctr"/>
            <a:r>
              <a:rPr lang="en-US" sz="800" dirty="0">
                <a:solidFill>
                  <a:schemeClr val="tx1">
                    <a:lumMod val="95000"/>
                  </a:schemeClr>
                </a:solidFill>
              </a:rPr>
              <a:t>Director, Institutional Review Board</a:t>
            </a:r>
            <a:endParaRPr lang="en-US" sz="800" dirty="0">
              <a:solidFill>
                <a:schemeClr val="tx1">
                  <a:lumMod val="95000"/>
                </a:schemeClr>
              </a:solidFill>
              <a:cs typeface="Calibri"/>
            </a:endParaRPr>
          </a:p>
          <a:p>
            <a:pPr algn="ctr"/>
            <a:r>
              <a:rPr lang="en-US" sz="800" dirty="0">
                <a:solidFill>
                  <a:schemeClr val="tx1">
                    <a:lumMod val="95000"/>
                  </a:schemeClr>
                </a:solidFill>
              </a:rPr>
              <a:t>U-ACT IRB</a:t>
            </a:r>
            <a:endParaRPr lang="en-US" sz="800" dirty="0">
              <a:solidFill>
                <a:schemeClr val="tx1">
                  <a:lumMod val="95000"/>
                </a:schemeClr>
              </a:solidFill>
              <a:cs typeface="Calibri"/>
            </a:endParaRPr>
          </a:p>
        </p:txBody>
      </p:sp>
      <p:sp>
        <p:nvSpPr>
          <p:cNvPr id="17" name="TextBox 16">
            <a:extLst>
              <a:ext uri="{FF2B5EF4-FFF2-40B4-BE49-F238E27FC236}">
                <a16:creationId xmlns:a16="http://schemas.microsoft.com/office/drawing/2014/main" id="{159662D7-DED2-444E-ABE1-594AE4F10911}"/>
              </a:ext>
            </a:extLst>
          </p:cNvPr>
          <p:cNvSpPr txBox="1"/>
          <p:nvPr/>
        </p:nvSpPr>
        <p:spPr>
          <a:xfrm>
            <a:off x="2171899" y="6168254"/>
            <a:ext cx="1479892"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Trent Matheson</a:t>
            </a:r>
            <a:endParaRPr lang="en-US" sz="800" dirty="0">
              <a:solidFill>
                <a:schemeClr val="tx1">
                  <a:lumMod val="95000"/>
                </a:schemeClr>
              </a:solidFill>
              <a:cs typeface="Calibri"/>
            </a:endParaRPr>
          </a:p>
          <a:p>
            <a:pPr algn="ctr"/>
            <a:r>
              <a:rPr lang="en-US" sz="800" dirty="0">
                <a:solidFill>
                  <a:schemeClr val="tx1">
                    <a:lumMod val="95000"/>
                  </a:schemeClr>
                </a:solidFill>
              </a:rPr>
              <a:t>Director, Tracking &amp; Evaluation</a:t>
            </a:r>
            <a:endParaRPr lang="en-US" sz="800" dirty="0">
              <a:solidFill>
                <a:schemeClr val="tx1">
                  <a:lumMod val="95000"/>
                </a:schemeClr>
              </a:solidFill>
              <a:cs typeface="Calibri"/>
            </a:endParaRPr>
          </a:p>
          <a:p>
            <a:pPr algn="ctr"/>
            <a:r>
              <a:rPr lang="en-US" sz="800" dirty="0">
                <a:solidFill>
                  <a:schemeClr val="tx1">
                    <a:lumMod val="95000"/>
                  </a:schemeClr>
                </a:solidFill>
              </a:rPr>
              <a:t>U-ACT Program Tracking</a:t>
            </a:r>
            <a:endParaRPr lang="en-US" sz="800" dirty="0">
              <a:solidFill>
                <a:schemeClr val="tx1">
                  <a:lumMod val="95000"/>
                </a:schemeClr>
              </a:solidFill>
              <a:cs typeface="Calibri"/>
            </a:endParaRPr>
          </a:p>
        </p:txBody>
      </p:sp>
      <p:sp>
        <p:nvSpPr>
          <p:cNvPr id="18" name="TextBox 17">
            <a:extLst>
              <a:ext uri="{FF2B5EF4-FFF2-40B4-BE49-F238E27FC236}">
                <a16:creationId xmlns:a16="http://schemas.microsoft.com/office/drawing/2014/main" id="{F827113E-AF46-41A1-B784-0966055EE1D4}"/>
              </a:ext>
            </a:extLst>
          </p:cNvPr>
          <p:cNvSpPr txBox="1"/>
          <p:nvPr/>
        </p:nvSpPr>
        <p:spPr>
          <a:xfrm>
            <a:off x="285371" y="6156429"/>
            <a:ext cx="1401346"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Casi Morales, JD</a:t>
            </a:r>
            <a:endParaRPr lang="en-US" sz="800" dirty="0">
              <a:solidFill>
                <a:schemeClr val="tx1">
                  <a:lumMod val="95000"/>
                </a:schemeClr>
              </a:solidFill>
              <a:cs typeface="Calibri"/>
            </a:endParaRPr>
          </a:p>
          <a:p>
            <a:pPr algn="ctr"/>
            <a:r>
              <a:rPr lang="en-US" sz="800" dirty="0">
                <a:solidFill>
                  <a:schemeClr val="tx1">
                    <a:lumMod val="95000"/>
                  </a:schemeClr>
                </a:solidFill>
              </a:rPr>
              <a:t>Manager, Grants &amp; Contracts</a:t>
            </a:r>
            <a:endParaRPr lang="en-US" sz="800" dirty="0">
              <a:solidFill>
                <a:schemeClr val="tx1">
                  <a:lumMod val="95000"/>
                </a:schemeClr>
              </a:solidFill>
              <a:cs typeface="Calibri"/>
            </a:endParaRPr>
          </a:p>
          <a:p>
            <a:pPr algn="ctr"/>
            <a:r>
              <a:rPr lang="en-US" sz="800" dirty="0">
                <a:solidFill>
                  <a:schemeClr val="tx1">
                    <a:lumMod val="95000"/>
                  </a:schemeClr>
                </a:solidFill>
              </a:rPr>
              <a:t>U-ACT Grants &amp; Contracts</a:t>
            </a:r>
            <a:endParaRPr lang="en-US" sz="800" dirty="0">
              <a:solidFill>
                <a:schemeClr val="tx1">
                  <a:lumMod val="95000"/>
                </a:schemeClr>
              </a:solidFill>
              <a:cs typeface="Calibri"/>
            </a:endParaRPr>
          </a:p>
        </p:txBody>
      </p:sp>
      <p:sp>
        <p:nvSpPr>
          <p:cNvPr id="19" name="TextBox 18">
            <a:extLst>
              <a:ext uri="{FF2B5EF4-FFF2-40B4-BE49-F238E27FC236}">
                <a16:creationId xmlns:a16="http://schemas.microsoft.com/office/drawing/2014/main" id="{66C038CB-14EE-47F0-B5CE-6466D18F63B1}"/>
              </a:ext>
            </a:extLst>
          </p:cNvPr>
          <p:cNvSpPr txBox="1"/>
          <p:nvPr/>
        </p:nvSpPr>
        <p:spPr>
          <a:xfrm>
            <a:off x="3777116" y="6167250"/>
            <a:ext cx="1478290"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Stacey Peterson</a:t>
            </a:r>
            <a:endParaRPr lang="en-US" sz="800" dirty="0">
              <a:solidFill>
                <a:schemeClr val="tx1">
                  <a:lumMod val="95000"/>
                </a:schemeClr>
              </a:solidFill>
              <a:cs typeface="Calibri"/>
            </a:endParaRPr>
          </a:p>
          <a:p>
            <a:pPr algn="ctr"/>
            <a:r>
              <a:rPr lang="en-US" sz="800" dirty="0">
                <a:solidFill>
                  <a:schemeClr val="tx1">
                    <a:lumMod val="95000"/>
                  </a:schemeClr>
                </a:solidFill>
              </a:rPr>
              <a:t>CCTS- Clinical Trials Support</a:t>
            </a:r>
            <a:endParaRPr lang="en-US" sz="800" dirty="0">
              <a:solidFill>
                <a:schemeClr val="tx1">
                  <a:lumMod val="95000"/>
                </a:schemeClr>
              </a:solidFill>
              <a:cs typeface="Calibri"/>
            </a:endParaRPr>
          </a:p>
          <a:p>
            <a:pPr algn="ctr"/>
            <a:r>
              <a:rPr lang="en-US" sz="800" dirty="0">
                <a:solidFill>
                  <a:schemeClr val="tx1">
                    <a:lumMod val="95000"/>
                  </a:schemeClr>
                </a:solidFill>
              </a:rPr>
              <a:t>U-ACT Administrative Assistant</a:t>
            </a:r>
            <a:endParaRPr lang="en-US" sz="800" dirty="0">
              <a:solidFill>
                <a:schemeClr val="tx1">
                  <a:lumMod val="95000"/>
                </a:schemeClr>
              </a:solidFill>
              <a:cs typeface="Calibri"/>
            </a:endParaRPr>
          </a:p>
        </p:txBody>
      </p:sp>
      <p:sp>
        <p:nvSpPr>
          <p:cNvPr id="21" name="TextBox 20">
            <a:extLst>
              <a:ext uri="{FF2B5EF4-FFF2-40B4-BE49-F238E27FC236}">
                <a16:creationId xmlns:a16="http://schemas.microsoft.com/office/drawing/2014/main" id="{920F414C-F8EC-4408-986E-DBE19F533655}"/>
              </a:ext>
            </a:extLst>
          </p:cNvPr>
          <p:cNvSpPr txBox="1"/>
          <p:nvPr/>
        </p:nvSpPr>
        <p:spPr>
          <a:xfrm>
            <a:off x="10195193" y="4136093"/>
            <a:ext cx="1867819" cy="58477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Jaci Skidmore</a:t>
            </a:r>
            <a:endParaRPr lang="en-US" sz="800" dirty="0">
              <a:solidFill>
                <a:schemeClr val="tx1">
                  <a:lumMod val="95000"/>
                </a:schemeClr>
              </a:solidFill>
              <a:cs typeface="Calibri"/>
            </a:endParaRPr>
          </a:p>
          <a:p>
            <a:pPr algn="ctr"/>
            <a:r>
              <a:rPr lang="en-US" sz="800" dirty="0">
                <a:solidFill>
                  <a:schemeClr val="tx1">
                    <a:lumMod val="95000"/>
                  </a:schemeClr>
                </a:solidFill>
              </a:rPr>
              <a:t>Director, Clinical Research Operations</a:t>
            </a:r>
            <a:endParaRPr lang="en-US" sz="800" dirty="0">
              <a:solidFill>
                <a:schemeClr val="tx1">
                  <a:lumMod val="95000"/>
                </a:schemeClr>
              </a:solidFill>
              <a:cs typeface="Calibri"/>
            </a:endParaRPr>
          </a:p>
          <a:p>
            <a:pPr algn="ctr"/>
            <a:r>
              <a:rPr lang="en-US" sz="800" dirty="0">
                <a:solidFill>
                  <a:schemeClr val="tx1">
                    <a:lumMod val="95000"/>
                  </a:schemeClr>
                </a:solidFill>
              </a:rPr>
              <a:t>U-ACT Research Ops CRSO</a:t>
            </a:r>
            <a:endParaRPr lang="en-US" sz="800" dirty="0">
              <a:solidFill>
                <a:schemeClr val="tx1">
                  <a:lumMod val="95000"/>
                </a:schemeClr>
              </a:solidFill>
              <a:cs typeface="Calibri"/>
            </a:endParaRPr>
          </a:p>
          <a:p>
            <a:endParaRPr lang="en-US" sz="800" dirty="0">
              <a:solidFill>
                <a:schemeClr val="tx1">
                  <a:lumMod val="95000"/>
                </a:schemeClr>
              </a:solidFill>
              <a:cs typeface="Calibri"/>
            </a:endParaRPr>
          </a:p>
        </p:txBody>
      </p:sp>
      <p:sp>
        <p:nvSpPr>
          <p:cNvPr id="22" name="TextBox 21">
            <a:extLst>
              <a:ext uri="{FF2B5EF4-FFF2-40B4-BE49-F238E27FC236}">
                <a16:creationId xmlns:a16="http://schemas.microsoft.com/office/drawing/2014/main" id="{F13CBAEE-652A-4AB2-8F15-0AE99FA88E03}"/>
              </a:ext>
            </a:extLst>
          </p:cNvPr>
          <p:cNvSpPr txBox="1"/>
          <p:nvPr/>
        </p:nvSpPr>
        <p:spPr>
          <a:xfrm>
            <a:off x="10289904" y="6153987"/>
            <a:ext cx="1584088" cy="58477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Nathaniel Tevlin</a:t>
            </a:r>
            <a:endParaRPr lang="en-US" sz="800" dirty="0">
              <a:solidFill>
                <a:schemeClr val="tx1">
                  <a:lumMod val="95000"/>
                </a:schemeClr>
              </a:solidFill>
              <a:cs typeface="Calibri"/>
            </a:endParaRPr>
          </a:p>
          <a:p>
            <a:pPr algn="ctr"/>
            <a:r>
              <a:rPr lang="en-US" sz="800" dirty="0">
                <a:solidFill>
                  <a:schemeClr val="tx1">
                    <a:lumMod val="95000"/>
                  </a:schemeClr>
                </a:solidFill>
              </a:rPr>
              <a:t>CCTS Information Coordinator</a:t>
            </a:r>
            <a:endParaRPr lang="en-US" sz="800" dirty="0">
              <a:solidFill>
                <a:schemeClr val="tx1">
                  <a:lumMod val="95000"/>
                </a:schemeClr>
              </a:solidFill>
              <a:cs typeface="Calibri"/>
            </a:endParaRPr>
          </a:p>
          <a:p>
            <a:pPr algn="ctr"/>
            <a:r>
              <a:rPr lang="en-US" sz="800" dirty="0">
                <a:solidFill>
                  <a:schemeClr val="tx1">
                    <a:lumMod val="95000"/>
                  </a:schemeClr>
                </a:solidFill>
              </a:rPr>
              <a:t>U-ACT Information Coordinator</a:t>
            </a:r>
            <a:endParaRPr lang="en-US" sz="800" dirty="0">
              <a:solidFill>
                <a:schemeClr val="tx1">
                  <a:lumMod val="95000"/>
                </a:schemeClr>
              </a:solidFill>
              <a:cs typeface="Calibri"/>
            </a:endParaRPr>
          </a:p>
          <a:p>
            <a:endParaRPr lang="en-US" sz="800" dirty="0">
              <a:solidFill>
                <a:schemeClr val="tx1">
                  <a:lumMod val="95000"/>
                </a:schemeClr>
              </a:solidFill>
              <a:cs typeface="Calibri"/>
            </a:endParaRPr>
          </a:p>
        </p:txBody>
      </p:sp>
      <p:sp>
        <p:nvSpPr>
          <p:cNvPr id="23" name="TextBox 22">
            <a:extLst>
              <a:ext uri="{FF2B5EF4-FFF2-40B4-BE49-F238E27FC236}">
                <a16:creationId xmlns:a16="http://schemas.microsoft.com/office/drawing/2014/main" id="{45377952-DED0-4DA2-AC09-6D935596485C}"/>
              </a:ext>
            </a:extLst>
          </p:cNvPr>
          <p:cNvSpPr txBox="1"/>
          <p:nvPr/>
        </p:nvSpPr>
        <p:spPr>
          <a:xfrm>
            <a:off x="7927459" y="2190972"/>
            <a:ext cx="1736373" cy="58477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Jon White, MD</a:t>
            </a:r>
            <a:endParaRPr lang="en-US" sz="800" dirty="0">
              <a:solidFill>
                <a:schemeClr val="tx1">
                  <a:lumMod val="95000"/>
                </a:schemeClr>
              </a:solidFill>
              <a:cs typeface="Calibri"/>
            </a:endParaRPr>
          </a:p>
          <a:p>
            <a:pPr algn="ctr"/>
            <a:r>
              <a:rPr lang="en-US" sz="800" dirty="0">
                <a:solidFill>
                  <a:schemeClr val="tx1">
                    <a:lumMod val="95000"/>
                  </a:schemeClr>
                </a:solidFill>
              </a:rPr>
              <a:t>Associate Chief of Staff Research, VA </a:t>
            </a:r>
          </a:p>
          <a:p>
            <a:pPr algn="ctr"/>
            <a:r>
              <a:rPr lang="en-US" sz="800" dirty="0">
                <a:solidFill>
                  <a:schemeClr val="tx1">
                    <a:lumMod val="95000"/>
                  </a:schemeClr>
                </a:solidFill>
              </a:rPr>
              <a:t>SLC Health Care System</a:t>
            </a:r>
            <a:endParaRPr lang="en-US" sz="800" dirty="0">
              <a:solidFill>
                <a:schemeClr val="tx1">
                  <a:lumMod val="95000"/>
                </a:schemeClr>
              </a:solidFill>
              <a:cs typeface="Calibri"/>
            </a:endParaRPr>
          </a:p>
          <a:p>
            <a:pPr algn="ctr"/>
            <a:r>
              <a:rPr lang="en-US" sz="800" dirty="0">
                <a:solidFill>
                  <a:schemeClr val="tx1">
                    <a:lumMod val="95000"/>
                  </a:schemeClr>
                </a:solidFill>
              </a:rPr>
              <a:t>U-ACT Faculty SLC VA</a:t>
            </a:r>
            <a:endParaRPr lang="en-US" sz="800" dirty="0">
              <a:solidFill>
                <a:schemeClr val="tx1">
                  <a:lumMod val="95000"/>
                </a:schemeClr>
              </a:solidFill>
              <a:cs typeface="Calibri"/>
            </a:endParaRPr>
          </a:p>
        </p:txBody>
      </p:sp>
      <p:pic>
        <p:nvPicPr>
          <p:cNvPr id="27" name="Picture 26" descr="A person wearing a suit and tie smiling and looking at the camera&#10;&#10;Description automatically generated">
            <a:extLst>
              <a:ext uri="{FF2B5EF4-FFF2-40B4-BE49-F238E27FC236}">
                <a16:creationId xmlns:a16="http://schemas.microsoft.com/office/drawing/2014/main" id="{9400FA3A-8254-47F2-A0C0-9BB9B1AB2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095" y="750402"/>
            <a:ext cx="987085" cy="1390212"/>
          </a:xfrm>
          <a:prstGeom prst="rect">
            <a:avLst/>
          </a:prstGeom>
        </p:spPr>
      </p:pic>
      <p:pic>
        <p:nvPicPr>
          <p:cNvPr id="29" name="Picture 28" descr="A person wearing a blue shirt and smiling at the camera&#10;&#10;Description automatically generated">
            <a:extLst>
              <a:ext uri="{FF2B5EF4-FFF2-40B4-BE49-F238E27FC236}">
                <a16:creationId xmlns:a16="http://schemas.microsoft.com/office/drawing/2014/main" id="{4EAABC89-F902-4A0D-9AC3-35BF7DEC5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506" y="830549"/>
            <a:ext cx="983459" cy="1347706"/>
          </a:xfrm>
          <a:prstGeom prst="rect">
            <a:avLst/>
          </a:prstGeom>
        </p:spPr>
      </p:pic>
      <p:pic>
        <p:nvPicPr>
          <p:cNvPr id="1026" name="Picture 2">
            <a:extLst>
              <a:ext uri="{FF2B5EF4-FFF2-40B4-BE49-F238E27FC236}">
                <a16:creationId xmlns:a16="http://schemas.microsoft.com/office/drawing/2014/main" id="{410BD045-595F-4D25-9BB8-7612E9354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456" y="838384"/>
            <a:ext cx="990599" cy="13010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person wearing a suit and tie&#10;&#10;Description automatically generated">
            <a:extLst>
              <a:ext uri="{FF2B5EF4-FFF2-40B4-BE49-F238E27FC236}">
                <a16:creationId xmlns:a16="http://schemas.microsoft.com/office/drawing/2014/main" id="{DA1627BC-48D5-4F5B-BBB8-B34816CB0E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326" y="2775747"/>
            <a:ext cx="1022381" cy="1321917"/>
          </a:xfrm>
          <a:prstGeom prst="rect">
            <a:avLst/>
          </a:prstGeom>
        </p:spPr>
      </p:pic>
      <p:pic>
        <p:nvPicPr>
          <p:cNvPr id="33" name="Picture 32" descr="A person wearing a suit and tie&#10;&#10;Description automatically generated">
            <a:extLst>
              <a:ext uri="{FF2B5EF4-FFF2-40B4-BE49-F238E27FC236}">
                <a16:creationId xmlns:a16="http://schemas.microsoft.com/office/drawing/2014/main" id="{0C877B0B-0113-455E-ADFE-B889D92A4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058" y="824191"/>
            <a:ext cx="982815" cy="1323684"/>
          </a:xfrm>
          <a:prstGeom prst="rect">
            <a:avLst/>
          </a:prstGeom>
        </p:spPr>
      </p:pic>
      <p:pic>
        <p:nvPicPr>
          <p:cNvPr id="35" name="Picture 34" descr="A person wearing a suit and tie&#10;&#10;Description automatically generated">
            <a:extLst>
              <a:ext uri="{FF2B5EF4-FFF2-40B4-BE49-F238E27FC236}">
                <a16:creationId xmlns:a16="http://schemas.microsoft.com/office/drawing/2014/main" id="{9942C522-B9E7-40BC-8A1C-A421211EEE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3377" y="4744734"/>
            <a:ext cx="981101" cy="1354327"/>
          </a:xfrm>
          <a:prstGeom prst="rect">
            <a:avLst/>
          </a:prstGeom>
        </p:spPr>
      </p:pic>
      <p:pic>
        <p:nvPicPr>
          <p:cNvPr id="37" name="Picture 36" descr="A person smiling for the camera&#10;&#10;Description automatically generated">
            <a:extLst>
              <a:ext uri="{FF2B5EF4-FFF2-40B4-BE49-F238E27FC236}">
                <a16:creationId xmlns:a16="http://schemas.microsoft.com/office/drawing/2014/main" id="{972D753C-CC82-4102-BDA0-083185721C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411" y="4739762"/>
            <a:ext cx="1051612" cy="1313249"/>
          </a:xfrm>
          <a:prstGeom prst="rect">
            <a:avLst/>
          </a:prstGeom>
        </p:spPr>
      </p:pic>
      <p:pic>
        <p:nvPicPr>
          <p:cNvPr id="38" name="Picture 37" descr="A person smiling for the camera&#10;&#10;Description automatically generated">
            <a:extLst>
              <a:ext uri="{FF2B5EF4-FFF2-40B4-BE49-F238E27FC236}">
                <a16:creationId xmlns:a16="http://schemas.microsoft.com/office/drawing/2014/main" id="{1E8A4EBC-D76E-4617-9A10-C1D75E918D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042" y="2777764"/>
            <a:ext cx="988293" cy="1370807"/>
          </a:xfrm>
          <a:prstGeom prst="rect">
            <a:avLst/>
          </a:prstGeom>
        </p:spPr>
      </p:pic>
      <p:pic>
        <p:nvPicPr>
          <p:cNvPr id="40" name="Picture 39" descr="A person smiling for the camera&#10;&#10;Description automatically generated">
            <a:extLst>
              <a:ext uri="{FF2B5EF4-FFF2-40B4-BE49-F238E27FC236}">
                <a16:creationId xmlns:a16="http://schemas.microsoft.com/office/drawing/2014/main" id="{94A7F53F-0477-41EB-B165-83A8896489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48506" y="4727506"/>
            <a:ext cx="1002466" cy="1328801"/>
          </a:xfrm>
          <a:prstGeom prst="rect">
            <a:avLst/>
          </a:prstGeom>
        </p:spPr>
      </p:pic>
      <p:pic>
        <p:nvPicPr>
          <p:cNvPr id="42" name="Picture 41" descr="A person smiling for the camera&#10;&#10;Description automatically generated">
            <a:extLst>
              <a:ext uri="{FF2B5EF4-FFF2-40B4-BE49-F238E27FC236}">
                <a16:creationId xmlns:a16="http://schemas.microsoft.com/office/drawing/2014/main" id="{BF6DCB43-F061-4847-BAB6-095D503666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2203" y="2802199"/>
            <a:ext cx="985954" cy="1329150"/>
          </a:xfrm>
          <a:prstGeom prst="rect">
            <a:avLst/>
          </a:prstGeom>
        </p:spPr>
      </p:pic>
      <p:pic>
        <p:nvPicPr>
          <p:cNvPr id="44" name="Picture 43" descr="A person wearing a suit and tie smiling at the camera&#10;&#10;Description automatically generated">
            <a:extLst>
              <a:ext uri="{FF2B5EF4-FFF2-40B4-BE49-F238E27FC236}">
                <a16:creationId xmlns:a16="http://schemas.microsoft.com/office/drawing/2014/main" id="{F78C3519-7188-4A9F-8DFB-1C8F081A84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0779" y="830508"/>
            <a:ext cx="988095" cy="1347747"/>
          </a:xfrm>
          <a:prstGeom prst="rect">
            <a:avLst/>
          </a:prstGeom>
        </p:spPr>
      </p:pic>
      <p:pic>
        <p:nvPicPr>
          <p:cNvPr id="46" name="Picture 45" descr="A person smiling for the camera&#10;&#10;Description automatically generated">
            <a:extLst>
              <a:ext uri="{FF2B5EF4-FFF2-40B4-BE49-F238E27FC236}">
                <a16:creationId xmlns:a16="http://schemas.microsoft.com/office/drawing/2014/main" id="{269610A8-EE40-4240-8BB0-3A292468EF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58042" y="4720869"/>
            <a:ext cx="1038001" cy="1390246"/>
          </a:xfrm>
          <a:prstGeom prst="rect">
            <a:avLst/>
          </a:prstGeom>
        </p:spPr>
      </p:pic>
      <p:pic>
        <p:nvPicPr>
          <p:cNvPr id="48" name="Picture 47" descr="A person wearing glasses and a suit and tie&#10;&#10;Description automatically generated">
            <a:extLst>
              <a:ext uri="{FF2B5EF4-FFF2-40B4-BE49-F238E27FC236}">
                <a16:creationId xmlns:a16="http://schemas.microsoft.com/office/drawing/2014/main" id="{E8BE0D0E-5447-4BFE-AC8A-C75DC864D3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46033" y="2792306"/>
            <a:ext cx="981804" cy="1324176"/>
          </a:xfrm>
          <a:prstGeom prst="rect">
            <a:avLst/>
          </a:prstGeom>
        </p:spPr>
      </p:pic>
      <p:pic>
        <p:nvPicPr>
          <p:cNvPr id="50" name="Picture 49" descr="A person smiling for the camera&#10;&#10;Description automatically generated">
            <a:extLst>
              <a:ext uri="{FF2B5EF4-FFF2-40B4-BE49-F238E27FC236}">
                <a16:creationId xmlns:a16="http://schemas.microsoft.com/office/drawing/2014/main" id="{AE05F723-4821-4297-AD20-8A7846C20F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23256" y="4724955"/>
            <a:ext cx="1017292" cy="1328056"/>
          </a:xfrm>
          <a:prstGeom prst="rect">
            <a:avLst/>
          </a:prstGeom>
        </p:spPr>
      </p:pic>
      <p:pic>
        <p:nvPicPr>
          <p:cNvPr id="10" name="Picture 12" descr="A person smiling for the camera&#10;&#10;Description automatically generated">
            <a:extLst>
              <a:ext uri="{FF2B5EF4-FFF2-40B4-BE49-F238E27FC236}">
                <a16:creationId xmlns:a16="http://schemas.microsoft.com/office/drawing/2014/main" id="{412A2227-1161-4425-8C10-0A359FCA3444}"/>
              </a:ext>
            </a:extLst>
          </p:cNvPr>
          <p:cNvPicPr>
            <a:picLocks noChangeAspect="1"/>
          </p:cNvPicPr>
          <p:nvPr/>
        </p:nvPicPr>
        <p:blipFill>
          <a:blip r:embed="rId16"/>
          <a:stretch>
            <a:fillRect/>
          </a:stretch>
        </p:blipFill>
        <p:spPr>
          <a:xfrm>
            <a:off x="4073574" y="4714354"/>
            <a:ext cx="889523" cy="1322345"/>
          </a:xfrm>
          <a:prstGeom prst="rect">
            <a:avLst/>
          </a:prstGeom>
        </p:spPr>
      </p:pic>
      <p:pic>
        <p:nvPicPr>
          <p:cNvPr id="3" name="Picture 2" descr="A person wearing a suit and tie smiling at the camera&#10;&#10;Description automatically generated">
            <a:extLst>
              <a:ext uri="{FF2B5EF4-FFF2-40B4-BE49-F238E27FC236}">
                <a16:creationId xmlns:a16="http://schemas.microsoft.com/office/drawing/2014/main" id="{DC8659EA-AF6C-4668-A2FC-065F049A66B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42418" y="2747793"/>
            <a:ext cx="978968" cy="1323565"/>
          </a:xfrm>
          <a:prstGeom prst="rect">
            <a:avLst/>
          </a:prstGeom>
        </p:spPr>
      </p:pic>
      <p:sp>
        <p:nvSpPr>
          <p:cNvPr id="13" name="TextBox 12">
            <a:extLst>
              <a:ext uri="{FF2B5EF4-FFF2-40B4-BE49-F238E27FC236}">
                <a16:creationId xmlns:a16="http://schemas.microsoft.com/office/drawing/2014/main" id="{DE2591D3-4E9A-4090-AA0C-FC918DDA0B98}"/>
              </a:ext>
            </a:extLst>
          </p:cNvPr>
          <p:cNvSpPr txBox="1"/>
          <p:nvPr/>
        </p:nvSpPr>
        <p:spPr>
          <a:xfrm>
            <a:off x="5382002" y="4148571"/>
            <a:ext cx="1681871"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David K. Gaffney, MD, PhD</a:t>
            </a:r>
          </a:p>
          <a:p>
            <a:pPr algn="ctr"/>
            <a:r>
              <a:rPr lang="en-US" sz="800" dirty="0">
                <a:solidFill>
                  <a:schemeClr val="tx1">
                    <a:lumMod val="95000"/>
                  </a:schemeClr>
                </a:solidFill>
                <a:cs typeface="Calibri"/>
              </a:rPr>
              <a:t>Senior Director for Clinical Research</a:t>
            </a:r>
          </a:p>
          <a:p>
            <a:pPr algn="ctr"/>
            <a:r>
              <a:rPr lang="en-US" sz="800" dirty="0">
                <a:solidFill>
                  <a:schemeClr val="tx1">
                    <a:lumMod val="95000"/>
                  </a:schemeClr>
                </a:solidFill>
                <a:cs typeface="Calibri"/>
              </a:rPr>
              <a:t>U-ACT Faculty HCI</a:t>
            </a:r>
          </a:p>
        </p:txBody>
      </p:sp>
      <p:pic>
        <p:nvPicPr>
          <p:cNvPr id="20" name="Picture 19" descr="A person smiling for the camera&#10;&#10;Description automatically generated">
            <a:extLst>
              <a:ext uri="{FF2B5EF4-FFF2-40B4-BE49-F238E27FC236}">
                <a16:creationId xmlns:a16="http://schemas.microsoft.com/office/drawing/2014/main" id="{E4CC595B-D69E-4AB6-98E8-1E28A490DCE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32003" y="2771882"/>
            <a:ext cx="1007540" cy="1347748"/>
          </a:xfrm>
          <a:prstGeom prst="rect">
            <a:avLst/>
          </a:prstGeom>
        </p:spPr>
      </p:pic>
      <p:sp>
        <p:nvSpPr>
          <p:cNvPr id="24" name="TextBox 23">
            <a:extLst>
              <a:ext uri="{FF2B5EF4-FFF2-40B4-BE49-F238E27FC236}">
                <a16:creationId xmlns:a16="http://schemas.microsoft.com/office/drawing/2014/main" id="{ED57020C-3F35-4071-976E-D59F207F111E}"/>
              </a:ext>
            </a:extLst>
          </p:cNvPr>
          <p:cNvSpPr txBox="1"/>
          <p:nvPr/>
        </p:nvSpPr>
        <p:spPr>
          <a:xfrm>
            <a:off x="7122705" y="4140341"/>
            <a:ext cx="1741708" cy="461665"/>
          </a:xfrm>
          <a:prstGeom prst="rect">
            <a:avLst/>
          </a:prstGeom>
          <a:noFill/>
        </p:spPr>
        <p:txBody>
          <a:bodyPr wrap="square" lIns="91440" tIns="45720" rIns="91440" bIns="45720" rtlCol="0" anchor="t">
            <a:spAutoFit/>
          </a:bodyPr>
          <a:lstStyle/>
          <a:p>
            <a:pPr algn="ctr"/>
            <a:r>
              <a:rPr lang="en-US" sz="800" dirty="0">
                <a:solidFill>
                  <a:schemeClr val="tx1">
                    <a:lumMod val="95000"/>
                  </a:schemeClr>
                </a:solidFill>
              </a:rPr>
              <a:t>Theresa L. Werner, MD</a:t>
            </a:r>
          </a:p>
          <a:p>
            <a:pPr algn="ctr"/>
            <a:r>
              <a:rPr lang="en-US" sz="800" dirty="0">
                <a:solidFill>
                  <a:schemeClr val="tx1">
                    <a:lumMod val="95000"/>
                  </a:schemeClr>
                </a:solidFill>
                <a:cs typeface="Calibri"/>
              </a:rPr>
              <a:t>Medical Director, Clinical Trials Office</a:t>
            </a:r>
          </a:p>
          <a:p>
            <a:pPr algn="ctr"/>
            <a:r>
              <a:rPr lang="en-US" sz="800" dirty="0">
                <a:solidFill>
                  <a:schemeClr val="tx1">
                    <a:lumMod val="95000"/>
                  </a:schemeClr>
                </a:solidFill>
                <a:cs typeface="Calibri"/>
              </a:rPr>
              <a:t>U-ACT Faculty HCI</a:t>
            </a:r>
          </a:p>
        </p:txBody>
      </p:sp>
      <p:sp>
        <p:nvSpPr>
          <p:cNvPr id="25" name="TextBox 24">
            <a:extLst>
              <a:ext uri="{FF2B5EF4-FFF2-40B4-BE49-F238E27FC236}">
                <a16:creationId xmlns:a16="http://schemas.microsoft.com/office/drawing/2014/main" id="{7341FCE9-1B47-47E5-8465-085C5C834C6F}"/>
              </a:ext>
            </a:extLst>
          </p:cNvPr>
          <p:cNvSpPr txBox="1"/>
          <p:nvPr/>
        </p:nvSpPr>
        <p:spPr>
          <a:xfrm>
            <a:off x="3824405" y="4131349"/>
            <a:ext cx="1383712"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Jessica Moehle</a:t>
            </a:r>
          </a:p>
          <a:p>
            <a:pPr algn="ctr"/>
            <a:r>
              <a:rPr lang="en-US" sz="800" dirty="0">
                <a:solidFill>
                  <a:schemeClr val="tx1">
                    <a:lumMod val="95000"/>
                  </a:schemeClr>
                </a:solidFill>
                <a:cs typeface="Calibri"/>
              </a:rPr>
              <a:t>Director, Research &amp; Science</a:t>
            </a:r>
          </a:p>
          <a:p>
            <a:pPr algn="ctr"/>
            <a:r>
              <a:rPr lang="en-US" sz="800" dirty="0">
                <a:solidFill>
                  <a:schemeClr val="tx1">
                    <a:lumMod val="95000"/>
                  </a:schemeClr>
                </a:solidFill>
                <a:cs typeface="Calibri"/>
              </a:rPr>
              <a:t>U-ACT Research Ops HCI</a:t>
            </a:r>
          </a:p>
        </p:txBody>
      </p:sp>
      <p:pic>
        <p:nvPicPr>
          <p:cNvPr id="28" name="Picture 27" descr="A person smiling for the camera&#10;&#10;Description automatically generated">
            <a:extLst>
              <a:ext uri="{FF2B5EF4-FFF2-40B4-BE49-F238E27FC236}">
                <a16:creationId xmlns:a16="http://schemas.microsoft.com/office/drawing/2014/main" id="{B67CBE44-BEAC-42B1-98CA-D08BDD2A589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4338" y="2748086"/>
            <a:ext cx="974561" cy="1319390"/>
          </a:xfrm>
          <a:prstGeom prst="rect">
            <a:avLst/>
          </a:prstGeom>
        </p:spPr>
      </p:pic>
      <p:sp>
        <p:nvSpPr>
          <p:cNvPr id="39" name="TextBox 38">
            <a:extLst>
              <a:ext uri="{FF2B5EF4-FFF2-40B4-BE49-F238E27FC236}">
                <a16:creationId xmlns:a16="http://schemas.microsoft.com/office/drawing/2014/main" id="{72F2BB10-AB5F-4222-92CF-9C268AEF9096}"/>
              </a:ext>
            </a:extLst>
          </p:cNvPr>
          <p:cNvSpPr txBox="1"/>
          <p:nvPr/>
        </p:nvSpPr>
        <p:spPr>
          <a:xfrm>
            <a:off x="8523300" y="6156429"/>
            <a:ext cx="1928734" cy="461665"/>
          </a:xfrm>
          <a:prstGeom prst="rect">
            <a:avLst/>
          </a:prstGeom>
          <a:noFill/>
        </p:spPr>
        <p:txBody>
          <a:bodyPr wrap="none" lIns="91440" tIns="45720" rIns="91440" bIns="45720" rtlCol="0" anchor="t">
            <a:spAutoFit/>
          </a:bodyPr>
          <a:lstStyle/>
          <a:p>
            <a:pPr algn="ctr"/>
            <a:r>
              <a:rPr lang="en-US" sz="800" dirty="0">
                <a:solidFill>
                  <a:schemeClr val="tx1">
                    <a:lumMod val="95000"/>
                  </a:schemeClr>
                </a:solidFill>
              </a:rPr>
              <a:t>Scott Low, MBA,</a:t>
            </a:r>
            <a:endParaRPr lang="en-US" sz="800" dirty="0">
              <a:solidFill>
                <a:schemeClr val="tx1">
                  <a:lumMod val="95000"/>
                </a:schemeClr>
              </a:solidFill>
              <a:cs typeface="Calibri"/>
            </a:endParaRPr>
          </a:p>
          <a:p>
            <a:pPr algn="ctr"/>
            <a:r>
              <a:rPr lang="en-US" sz="800" dirty="0">
                <a:solidFill>
                  <a:schemeClr val="tx1">
                    <a:lumMod val="95000"/>
                  </a:schemeClr>
                </a:solidFill>
              </a:rPr>
              <a:t>Interim Director, Research Administration</a:t>
            </a:r>
            <a:endParaRPr lang="en-US" sz="800" dirty="0">
              <a:solidFill>
                <a:schemeClr val="tx1">
                  <a:lumMod val="95000"/>
                </a:schemeClr>
              </a:solidFill>
              <a:cs typeface="Calibri"/>
            </a:endParaRPr>
          </a:p>
          <a:p>
            <a:pPr algn="ctr"/>
            <a:r>
              <a:rPr lang="en-US" sz="800" dirty="0">
                <a:solidFill>
                  <a:schemeClr val="tx1">
                    <a:lumMod val="95000"/>
                  </a:schemeClr>
                </a:solidFill>
              </a:rPr>
              <a:t>U-ACT Research Ops Int. Medicine</a:t>
            </a:r>
            <a:endParaRPr lang="en-US" sz="800" dirty="0">
              <a:solidFill>
                <a:schemeClr val="tx1">
                  <a:lumMod val="95000"/>
                </a:schemeClr>
              </a:solidFill>
              <a:cs typeface="Calibri"/>
            </a:endParaRPr>
          </a:p>
        </p:txBody>
      </p:sp>
      <p:pic>
        <p:nvPicPr>
          <p:cNvPr id="15" name="Picture 14" descr="A person smiling for the camera&#10;&#10;Description automatically generated with medium confidence">
            <a:extLst>
              <a:ext uri="{FF2B5EF4-FFF2-40B4-BE49-F238E27FC236}">
                <a16:creationId xmlns:a16="http://schemas.microsoft.com/office/drawing/2014/main" id="{917E9796-FF88-4960-B2C1-00E07B592B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28465" y="4720868"/>
            <a:ext cx="1078749" cy="1335439"/>
          </a:xfrm>
          <a:prstGeom prst="rect">
            <a:avLst/>
          </a:prstGeom>
        </p:spPr>
      </p:pic>
      <p:pic>
        <p:nvPicPr>
          <p:cNvPr id="26" name="Picture 25" descr="A person wearing glasses and a suit&#10;&#10;Description automatically generated with medium confidence">
            <a:extLst>
              <a:ext uri="{FF2B5EF4-FFF2-40B4-BE49-F238E27FC236}">
                <a16:creationId xmlns:a16="http://schemas.microsoft.com/office/drawing/2014/main" id="{31C35C3D-9DB4-45F9-8BF4-2A96669B44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179282" y="822102"/>
            <a:ext cx="954032" cy="1411967"/>
          </a:xfrm>
          <a:prstGeom prst="rect">
            <a:avLst/>
          </a:prstGeom>
        </p:spPr>
      </p:pic>
      <p:sp>
        <p:nvSpPr>
          <p:cNvPr id="43" name="TextBox 42">
            <a:extLst>
              <a:ext uri="{FF2B5EF4-FFF2-40B4-BE49-F238E27FC236}">
                <a16:creationId xmlns:a16="http://schemas.microsoft.com/office/drawing/2014/main" id="{CB2376DB-BC3A-44FE-90A8-384641D05B1C}"/>
              </a:ext>
            </a:extLst>
          </p:cNvPr>
          <p:cNvSpPr txBox="1"/>
          <p:nvPr/>
        </p:nvSpPr>
        <p:spPr>
          <a:xfrm>
            <a:off x="8636998" y="2219719"/>
            <a:ext cx="4038600" cy="461665"/>
          </a:xfrm>
          <a:prstGeom prst="rect">
            <a:avLst/>
          </a:prstGeom>
          <a:noFill/>
        </p:spPr>
        <p:txBody>
          <a:bodyPr wrap="square" lIns="91440" tIns="45720" rIns="91440" bIns="45720" rtlCol="0" anchor="t">
            <a:spAutoFit/>
          </a:bodyPr>
          <a:lstStyle/>
          <a:p>
            <a:pPr algn="ctr"/>
            <a:r>
              <a:rPr lang="en-US" sz="800" dirty="0">
                <a:solidFill>
                  <a:schemeClr val="tx1">
                    <a:lumMod val="95000"/>
                  </a:schemeClr>
                </a:solidFill>
              </a:rPr>
              <a:t>J. Michael Dean, MD, MBA</a:t>
            </a:r>
            <a:endParaRPr lang="en-US" sz="800" dirty="0">
              <a:solidFill>
                <a:schemeClr val="tx1">
                  <a:lumMod val="95000"/>
                </a:schemeClr>
              </a:solidFill>
              <a:cs typeface="Calibri"/>
            </a:endParaRPr>
          </a:p>
          <a:p>
            <a:pPr algn="ctr"/>
            <a:r>
              <a:rPr lang="en-US" sz="800" dirty="0">
                <a:solidFill>
                  <a:schemeClr val="tx1">
                    <a:lumMod val="95000"/>
                  </a:schemeClr>
                </a:solidFill>
              </a:rPr>
              <a:t>Associate Dean for Clinical Research</a:t>
            </a:r>
            <a:endParaRPr lang="en-US" sz="800" dirty="0">
              <a:solidFill>
                <a:schemeClr val="tx1">
                  <a:lumMod val="95000"/>
                </a:schemeClr>
              </a:solidFill>
              <a:cs typeface="Calibri"/>
            </a:endParaRPr>
          </a:p>
          <a:p>
            <a:pPr algn="ctr"/>
            <a:r>
              <a:rPr lang="en-US" sz="800" dirty="0">
                <a:solidFill>
                  <a:schemeClr val="tx1">
                    <a:lumMod val="95000"/>
                  </a:schemeClr>
                </a:solidFill>
              </a:rPr>
              <a:t>U-ACT Leadership </a:t>
            </a:r>
            <a:endParaRPr lang="en-US" sz="800" dirty="0">
              <a:solidFill>
                <a:schemeClr val="tx1">
                  <a:lumMod val="95000"/>
                </a:schemeClr>
              </a:solidFill>
              <a:cs typeface="Calibri"/>
            </a:endParaRPr>
          </a:p>
        </p:txBody>
      </p:sp>
    </p:spTree>
    <p:extLst>
      <p:ext uri="{BB962C8B-B14F-4D97-AF65-F5344CB8AC3E}">
        <p14:creationId xmlns:p14="http://schemas.microsoft.com/office/powerpoint/2010/main" val="183458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612" y="574361"/>
            <a:ext cx="9157738" cy="310600"/>
          </a:xfrm>
          <a:prstGeom prst="rect">
            <a:avLst/>
          </a:prstGeom>
        </p:spPr>
        <p:txBody>
          <a:bodyPr>
            <a:normAutofit fontScale="90000"/>
          </a:bodyPr>
          <a:lstStyle/>
          <a:p>
            <a:r>
              <a:rPr lang="en-US" dirty="0">
                <a:solidFill>
                  <a:srgbClr val="C00000"/>
                </a:solidFill>
              </a:rPr>
              <a:t>Utah Activation of Clinical Trials (UACT) </a:t>
            </a:r>
            <a:br>
              <a:rPr lang="en-US" dirty="0"/>
            </a:br>
            <a:r>
              <a:rPr lang="en-US" sz="3600" dirty="0">
                <a:solidFill>
                  <a:schemeClr val="tx1">
                    <a:lumMod val="50000"/>
                    <a:lumOff val="50000"/>
                  </a:schemeClr>
                </a:solidFill>
              </a:rPr>
              <a:t>BACKGROUND</a:t>
            </a:r>
            <a:endParaRPr lang="en-US" sz="3600" b="1" dirty="0">
              <a:solidFill>
                <a:schemeClr val="tx1">
                  <a:lumMod val="50000"/>
                  <a:lumOff val="50000"/>
                </a:schemeClr>
              </a:solidFill>
            </a:endParaRPr>
          </a:p>
        </p:txBody>
      </p:sp>
      <p:pic>
        <p:nvPicPr>
          <p:cNvPr id="4" name="Picture 3" descr="Text&#10;&#10;Description automatically generated">
            <a:extLst>
              <a:ext uri="{FF2B5EF4-FFF2-40B4-BE49-F238E27FC236}">
                <a16:creationId xmlns:a16="http://schemas.microsoft.com/office/drawing/2014/main" id="{B5174AAB-65C1-1140-A64E-1E5D9CB56038}"/>
              </a:ext>
            </a:extLst>
          </p:cNvPr>
          <p:cNvPicPr>
            <a:picLocks noChangeAspect="1"/>
          </p:cNvPicPr>
          <p:nvPr/>
        </p:nvPicPr>
        <p:blipFill rotWithShape="1">
          <a:blip r:embed="rId2"/>
          <a:srcRect t="117" b="13409"/>
          <a:stretch/>
        </p:blipFill>
        <p:spPr>
          <a:xfrm>
            <a:off x="6870700" y="884961"/>
            <a:ext cx="5321300" cy="5948833"/>
          </a:xfrm>
          <a:prstGeom prst="rect">
            <a:avLst/>
          </a:prstGeom>
        </p:spPr>
      </p:pic>
      <p:sp>
        <p:nvSpPr>
          <p:cNvPr id="6" name="TextBox 5">
            <a:extLst>
              <a:ext uri="{FF2B5EF4-FFF2-40B4-BE49-F238E27FC236}">
                <a16:creationId xmlns:a16="http://schemas.microsoft.com/office/drawing/2014/main" id="{9FAB2579-A75C-D543-9433-7426C0F5E91F}"/>
              </a:ext>
            </a:extLst>
          </p:cNvPr>
          <p:cNvSpPr txBox="1"/>
          <p:nvPr/>
        </p:nvSpPr>
        <p:spPr>
          <a:xfrm>
            <a:off x="558800" y="1195561"/>
            <a:ext cx="6311900" cy="4524315"/>
          </a:xfrm>
          <a:prstGeom prst="rect">
            <a:avLst/>
          </a:prstGeom>
          <a:noFill/>
        </p:spPr>
        <p:txBody>
          <a:bodyPr wrap="square" rtlCol="0">
            <a:spAutoFit/>
          </a:bodyPr>
          <a:lstStyle/>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Mayo TACT example and 2018 publication</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Goal to streamline and standardize processes</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Business Units to be responsible for their own performance expectations</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Not content waiting for </a:t>
            </a:r>
            <a:r>
              <a:rPr lang="en-US" sz="2100" dirty="0" err="1">
                <a:latin typeface="Arial" panose="020B0604020202020204" pitchFamily="34" charset="0"/>
                <a:cs typeface="Arial" panose="020B0604020202020204" pitchFamily="34" charset="0"/>
              </a:rPr>
              <a:t>OnCore</a:t>
            </a:r>
            <a:r>
              <a:rPr lang="en-US" sz="2100" dirty="0">
                <a:latin typeface="Arial" panose="020B0604020202020204" pitchFamily="34" charset="0"/>
                <a:cs typeface="Arial" panose="020B0604020202020204" pitchFamily="34" charset="0"/>
              </a:rPr>
              <a:t> or CRSO improvements</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Kick-off late 2020</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Shared expectation set February 2021 – 80% of Industry-sponsored trials within 100 days.  Short-mid term goals, longer term goals. </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Will review data July 9, 2021</a:t>
            </a:r>
          </a:p>
          <a:p>
            <a:pPr marL="285750" indent="-285750">
              <a:buFont typeface="Arial" panose="020B0604020202020204" pitchFamily="34" charset="0"/>
              <a:buChar char="•"/>
            </a:pPr>
            <a:r>
              <a:rPr lang="en-US" sz="2100" dirty="0">
                <a:latin typeface="Arial" panose="020B0604020202020204" pitchFamily="34" charset="0"/>
                <a:cs typeface="Arial" panose="020B0604020202020204" pitchFamily="34" charset="0"/>
              </a:rPr>
              <a:t>Two tier priorities </a:t>
            </a:r>
            <a:r>
              <a:rPr lang="en-US" sz="2100" i="1" dirty="0">
                <a:latin typeface="Arial" panose="020B0604020202020204" pitchFamily="34" charset="0"/>
                <a:cs typeface="Arial" panose="020B0604020202020204" pitchFamily="34" charset="0"/>
              </a:rPr>
              <a:t>in play </a:t>
            </a:r>
            <a:r>
              <a:rPr lang="en-US" sz="2100" dirty="0">
                <a:latin typeface="Arial" panose="020B0604020202020204" pitchFamily="34" charset="0"/>
                <a:cs typeface="Arial" panose="020B0604020202020204" pitchFamily="34" charset="0"/>
              </a:rPr>
              <a:t>but not defined</a:t>
            </a:r>
          </a:p>
          <a:p>
            <a:endParaRPr lang="en-US" dirty="0"/>
          </a:p>
          <a:p>
            <a:endParaRPr lang="en-US" dirty="0"/>
          </a:p>
        </p:txBody>
      </p:sp>
    </p:spTree>
    <p:extLst>
      <p:ext uri="{BB962C8B-B14F-4D97-AF65-F5344CB8AC3E}">
        <p14:creationId xmlns:p14="http://schemas.microsoft.com/office/powerpoint/2010/main" val="2816360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F419CB1-3CED-D547-8A2D-6A85A3CB7E21}"/>
              </a:ext>
            </a:extLst>
          </p:cNvPr>
          <p:cNvGrpSpPr/>
          <p:nvPr/>
        </p:nvGrpSpPr>
        <p:grpSpPr>
          <a:xfrm>
            <a:off x="5625416" y="481816"/>
            <a:ext cx="6099905" cy="5258321"/>
            <a:chOff x="5371658" y="1378406"/>
            <a:chExt cx="6099905" cy="5258321"/>
          </a:xfrm>
        </p:grpSpPr>
        <p:sp>
          <p:nvSpPr>
            <p:cNvPr id="29" name="Hexagon 28"/>
            <p:cNvSpPr/>
            <p:nvPr/>
          </p:nvSpPr>
          <p:spPr>
            <a:xfrm rot="5400000">
              <a:off x="10074869" y="1449125"/>
              <a:ext cx="1025421" cy="883983"/>
            </a:xfrm>
            <a:prstGeom prst="hexagon">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31" name="Hexagon 30"/>
            <p:cNvSpPr/>
            <p:nvPr/>
          </p:nvSpPr>
          <p:spPr>
            <a:xfrm rot="5400000">
              <a:off x="10516861" y="2258507"/>
              <a:ext cx="1025421" cy="883983"/>
            </a:xfrm>
            <a:prstGeom prst="hexagon">
              <a:avLst/>
            </a:prstGeom>
            <a:solidFill>
              <a:srgbClr val="C000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32" name="Hexagon 31"/>
            <p:cNvSpPr/>
            <p:nvPr/>
          </p:nvSpPr>
          <p:spPr>
            <a:xfrm rot="5400000">
              <a:off x="10074869" y="3077976"/>
              <a:ext cx="1025421" cy="883983"/>
            </a:xfrm>
            <a:prstGeom prst="hexagon">
              <a:avLst/>
            </a:prstGeom>
            <a:solidFill>
              <a:schemeClr val="bg1">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40" name="Hexagon 39"/>
            <p:cNvSpPr/>
            <p:nvPr/>
          </p:nvSpPr>
          <p:spPr>
            <a:xfrm rot="5400000">
              <a:off x="10516861" y="3909414"/>
              <a:ext cx="1025421" cy="883983"/>
            </a:xfrm>
            <a:prstGeom prst="hexagon">
              <a:avLst/>
            </a:prstGeom>
            <a:solidFill>
              <a:schemeClr val="bg1">
                <a:lumMod val="65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41" name="Hexagon 40"/>
            <p:cNvSpPr/>
            <p:nvPr/>
          </p:nvSpPr>
          <p:spPr>
            <a:xfrm rot="5400000">
              <a:off x="10074868" y="4728883"/>
              <a:ext cx="1025421" cy="883983"/>
            </a:xfrm>
            <a:prstGeom prst="hexagon">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solidFill>
                  <a:schemeClr val="bg1">
                    <a:lumMod val="50000"/>
                  </a:schemeClr>
                </a:solidFill>
              </a:endParaRPr>
            </a:p>
          </p:txBody>
        </p:sp>
        <p:sp>
          <p:nvSpPr>
            <p:cNvPr id="42" name="Hexagon 41"/>
            <p:cNvSpPr/>
            <p:nvPr/>
          </p:nvSpPr>
          <p:spPr>
            <a:xfrm rot="5400000">
              <a:off x="10516861" y="5560321"/>
              <a:ext cx="1025421" cy="883983"/>
            </a:xfrm>
            <a:prstGeom prst="hexagon">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44" name="TextBox 43"/>
            <p:cNvSpPr txBox="1"/>
            <p:nvPr/>
          </p:nvSpPr>
          <p:spPr>
            <a:xfrm>
              <a:off x="10365402" y="1521102"/>
              <a:ext cx="444352" cy="707886"/>
            </a:xfrm>
            <a:prstGeom prst="rect">
              <a:avLst/>
            </a:prstGeom>
            <a:noFill/>
          </p:spPr>
          <p:txBody>
            <a:bodyPr wrap="none" rtlCol="0">
              <a:normAutofit/>
            </a:bodyPr>
            <a:lstStyle/>
            <a:p>
              <a:r>
                <a:rPr lang="en-US" sz="4000" b="1" dirty="0">
                  <a:solidFill>
                    <a:schemeClr val="bg1"/>
                  </a:solidFill>
                </a:rPr>
                <a:t>1</a:t>
              </a:r>
            </a:p>
          </p:txBody>
        </p:sp>
        <p:sp>
          <p:nvSpPr>
            <p:cNvPr id="45" name="TextBox 44"/>
            <p:cNvSpPr txBox="1"/>
            <p:nvPr/>
          </p:nvSpPr>
          <p:spPr>
            <a:xfrm>
              <a:off x="10806215" y="2371684"/>
              <a:ext cx="444352" cy="707886"/>
            </a:xfrm>
            <a:prstGeom prst="rect">
              <a:avLst/>
            </a:prstGeom>
            <a:noFill/>
          </p:spPr>
          <p:txBody>
            <a:bodyPr wrap="none" rtlCol="0">
              <a:normAutofit/>
            </a:bodyPr>
            <a:lstStyle/>
            <a:p>
              <a:r>
                <a:rPr lang="en-US" sz="4000" b="1" dirty="0">
                  <a:solidFill>
                    <a:schemeClr val="bg1"/>
                  </a:solidFill>
                </a:rPr>
                <a:t>2</a:t>
              </a:r>
            </a:p>
          </p:txBody>
        </p:sp>
        <p:sp>
          <p:nvSpPr>
            <p:cNvPr id="46" name="TextBox 45"/>
            <p:cNvSpPr txBox="1"/>
            <p:nvPr/>
          </p:nvSpPr>
          <p:spPr>
            <a:xfrm>
              <a:off x="10365402" y="3195169"/>
              <a:ext cx="444352" cy="707886"/>
            </a:xfrm>
            <a:prstGeom prst="rect">
              <a:avLst/>
            </a:prstGeom>
            <a:noFill/>
          </p:spPr>
          <p:txBody>
            <a:bodyPr wrap="none" rtlCol="0">
              <a:normAutofit/>
            </a:bodyPr>
            <a:lstStyle/>
            <a:p>
              <a:r>
                <a:rPr lang="en-US" sz="4000" b="1" dirty="0">
                  <a:solidFill>
                    <a:schemeClr val="bg1"/>
                  </a:solidFill>
                </a:rPr>
                <a:t>3</a:t>
              </a:r>
            </a:p>
          </p:txBody>
        </p:sp>
        <p:sp>
          <p:nvSpPr>
            <p:cNvPr id="47" name="TextBox 46"/>
            <p:cNvSpPr txBox="1"/>
            <p:nvPr/>
          </p:nvSpPr>
          <p:spPr>
            <a:xfrm>
              <a:off x="10815121" y="4024716"/>
              <a:ext cx="444352" cy="707886"/>
            </a:xfrm>
            <a:prstGeom prst="rect">
              <a:avLst/>
            </a:prstGeom>
            <a:noFill/>
          </p:spPr>
          <p:txBody>
            <a:bodyPr wrap="none" rtlCol="0">
              <a:normAutofit/>
            </a:bodyPr>
            <a:lstStyle/>
            <a:p>
              <a:r>
                <a:rPr lang="en-US" sz="4000" b="1" dirty="0">
                  <a:solidFill>
                    <a:schemeClr val="bg1"/>
                  </a:solidFill>
                </a:rPr>
                <a:t>4</a:t>
              </a:r>
            </a:p>
          </p:txBody>
        </p:sp>
        <p:sp>
          <p:nvSpPr>
            <p:cNvPr id="48" name="TextBox 47"/>
            <p:cNvSpPr txBox="1"/>
            <p:nvPr/>
          </p:nvSpPr>
          <p:spPr>
            <a:xfrm>
              <a:off x="10359847" y="4816931"/>
              <a:ext cx="444352" cy="707886"/>
            </a:xfrm>
            <a:prstGeom prst="rect">
              <a:avLst/>
            </a:prstGeom>
            <a:noFill/>
          </p:spPr>
          <p:txBody>
            <a:bodyPr wrap="none" rtlCol="0">
              <a:normAutofit/>
            </a:bodyPr>
            <a:lstStyle/>
            <a:p>
              <a:r>
                <a:rPr lang="en-US" sz="4000" b="1" dirty="0">
                  <a:solidFill>
                    <a:schemeClr val="bg1"/>
                  </a:solidFill>
                </a:rPr>
                <a:t>5</a:t>
              </a:r>
            </a:p>
          </p:txBody>
        </p:sp>
        <p:sp>
          <p:nvSpPr>
            <p:cNvPr id="49" name="TextBox 48"/>
            <p:cNvSpPr txBox="1"/>
            <p:nvPr/>
          </p:nvSpPr>
          <p:spPr>
            <a:xfrm>
              <a:off x="10804199" y="5648369"/>
              <a:ext cx="444352" cy="707886"/>
            </a:xfrm>
            <a:prstGeom prst="rect">
              <a:avLst/>
            </a:prstGeom>
            <a:noFill/>
          </p:spPr>
          <p:txBody>
            <a:bodyPr wrap="none" rtlCol="0">
              <a:normAutofit/>
            </a:bodyPr>
            <a:lstStyle/>
            <a:p>
              <a:r>
                <a:rPr lang="en-US" sz="4000" b="1" dirty="0">
                  <a:solidFill>
                    <a:schemeClr val="bg1"/>
                  </a:solidFill>
                </a:rPr>
                <a:t>6</a:t>
              </a:r>
            </a:p>
          </p:txBody>
        </p:sp>
        <p:sp>
          <p:nvSpPr>
            <p:cNvPr id="51" name="TextBox 50"/>
            <p:cNvSpPr txBox="1"/>
            <p:nvPr/>
          </p:nvSpPr>
          <p:spPr>
            <a:xfrm>
              <a:off x="6010006" y="1586811"/>
              <a:ext cx="2868963" cy="369332"/>
            </a:xfrm>
            <a:prstGeom prst="rect">
              <a:avLst/>
            </a:prstGeom>
            <a:noFill/>
          </p:spPr>
          <p:txBody>
            <a:bodyPr wrap="none" rtlCol="0">
              <a:normAutofit/>
            </a:bodyPr>
            <a:lstStyle/>
            <a:p>
              <a:r>
                <a:rPr lang="en-US" b="1" dirty="0"/>
                <a:t>We seek excellence in clinical research</a:t>
              </a:r>
            </a:p>
          </p:txBody>
        </p:sp>
        <p:sp>
          <p:nvSpPr>
            <p:cNvPr id="53" name="TextBox 52"/>
            <p:cNvSpPr txBox="1"/>
            <p:nvPr/>
          </p:nvSpPr>
          <p:spPr>
            <a:xfrm>
              <a:off x="5770197" y="2117217"/>
              <a:ext cx="4491301" cy="434706"/>
            </a:xfrm>
            <a:prstGeom prst="rect">
              <a:avLst/>
            </a:prstGeom>
            <a:noFill/>
          </p:spPr>
          <p:txBody>
            <a:bodyPr wrap="none" rtlCol="0">
              <a:noAutofit/>
            </a:bodyPr>
            <a:lstStyle/>
            <a:p>
              <a:pPr algn="r"/>
              <a:r>
                <a:rPr lang="en-US" b="1" dirty="0"/>
                <a:t>Prospective clinical trials are an </a:t>
              </a:r>
            </a:p>
            <a:p>
              <a:pPr algn="r"/>
              <a:r>
                <a:rPr lang="en-US" b="1" dirty="0"/>
                <a:t>Important part of clinical research</a:t>
              </a:r>
            </a:p>
          </p:txBody>
        </p:sp>
        <p:sp>
          <p:nvSpPr>
            <p:cNvPr id="55" name="TextBox 54"/>
            <p:cNvSpPr txBox="1"/>
            <p:nvPr/>
          </p:nvSpPr>
          <p:spPr>
            <a:xfrm>
              <a:off x="5371658" y="3034003"/>
              <a:ext cx="4772747" cy="958118"/>
            </a:xfrm>
            <a:prstGeom prst="rect">
              <a:avLst/>
            </a:prstGeom>
            <a:noFill/>
          </p:spPr>
          <p:txBody>
            <a:bodyPr wrap="none" rtlCol="0">
              <a:normAutofit fontScale="77500" lnSpcReduction="20000"/>
            </a:bodyPr>
            <a:lstStyle/>
            <a:p>
              <a:pPr algn="r"/>
              <a:r>
                <a:rPr lang="en-US" sz="2300" b="1" dirty="0"/>
                <a:t>Global competition for </a:t>
              </a:r>
            </a:p>
            <a:p>
              <a:pPr algn="r"/>
              <a:r>
                <a:rPr lang="en-US" sz="2300" b="1" dirty="0"/>
                <a:t>pharm-sponsored CTs is intense;</a:t>
              </a:r>
            </a:p>
            <a:p>
              <a:pPr algn="r"/>
              <a:r>
                <a:rPr lang="en-US" sz="2000" dirty="0">
                  <a:solidFill>
                    <a:schemeClr val="bg1">
                      <a:lumMod val="50000"/>
                    </a:schemeClr>
                  </a:solidFill>
                </a:rPr>
                <a:t>speed of clinical site </a:t>
              </a:r>
            </a:p>
            <a:p>
              <a:pPr algn="r"/>
              <a:r>
                <a:rPr lang="en-US" sz="2000" dirty="0">
                  <a:solidFill>
                    <a:schemeClr val="bg1">
                      <a:lumMod val="50000"/>
                    </a:schemeClr>
                  </a:solidFill>
                </a:rPr>
                <a:t>activation is an important criterion for sponsors</a:t>
              </a:r>
              <a:endParaRPr lang="en-US" sz="2000" b="1" dirty="0">
                <a:solidFill>
                  <a:schemeClr val="bg1">
                    <a:lumMod val="50000"/>
                  </a:schemeClr>
                </a:solidFill>
              </a:endParaRPr>
            </a:p>
          </p:txBody>
        </p:sp>
        <p:sp>
          <p:nvSpPr>
            <p:cNvPr id="57" name="TextBox 56"/>
            <p:cNvSpPr txBox="1"/>
            <p:nvPr/>
          </p:nvSpPr>
          <p:spPr>
            <a:xfrm>
              <a:off x="7280163" y="4776445"/>
              <a:ext cx="2868963" cy="369332"/>
            </a:xfrm>
            <a:prstGeom prst="rect">
              <a:avLst/>
            </a:prstGeom>
            <a:noFill/>
          </p:spPr>
          <p:txBody>
            <a:bodyPr wrap="none" rtlCol="0">
              <a:normAutofit/>
            </a:bodyPr>
            <a:lstStyle/>
            <a:p>
              <a:pPr algn="r"/>
              <a:r>
                <a:rPr lang="en-US" b="1" dirty="0"/>
                <a:t>Government-sponsored CTs</a:t>
              </a:r>
              <a:endParaRPr lang="en-US" b="1" dirty="0">
                <a:solidFill>
                  <a:schemeClr val="accent5"/>
                </a:solidFill>
              </a:endParaRPr>
            </a:p>
          </p:txBody>
        </p:sp>
        <p:sp>
          <p:nvSpPr>
            <p:cNvPr id="58" name="TextBox 57"/>
            <p:cNvSpPr txBox="1"/>
            <p:nvPr/>
          </p:nvSpPr>
          <p:spPr>
            <a:xfrm>
              <a:off x="5997396" y="5117992"/>
              <a:ext cx="4151732" cy="523220"/>
            </a:xfrm>
            <a:prstGeom prst="rect">
              <a:avLst/>
            </a:prstGeom>
            <a:noFill/>
          </p:spPr>
          <p:txBody>
            <a:bodyPr wrap="square" rtlCol="0">
              <a:normAutofit/>
            </a:bodyPr>
            <a:lstStyle/>
            <a:p>
              <a:pPr algn="r"/>
              <a:r>
                <a:rPr lang="en-US" sz="1400" dirty="0">
                  <a:solidFill>
                    <a:schemeClr val="bg1">
                      <a:lumMod val="50000"/>
                    </a:schemeClr>
                  </a:solidFill>
                </a:rPr>
                <a:t>are frequently multi-center and are also competitive (witnessed by recent COVID experience)</a:t>
              </a:r>
            </a:p>
          </p:txBody>
        </p:sp>
        <p:sp>
          <p:nvSpPr>
            <p:cNvPr id="59" name="TextBox 58"/>
            <p:cNvSpPr txBox="1"/>
            <p:nvPr/>
          </p:nvSpPr>
          <p:spPr>
            <a:xfrm>
              <a:off x="6765031" y="4156024"/>
              <a:ext cx="3697767" cy="523220"/>
            </a:xfrm>
            <a:prstGeom prst="rect">
              <a:avLst/>
            </a:prstGeom>
            <a:noFill/>
          </p:spPr>
          <p:txBody>
            <a:bodyPr wrap="none" rtlCol="0">
              <a:normAutofit fontScale="85000" lnSpcReduction="20000"/>
            </a:bodyPr>
            <a:lstStyle/>
            <a:p>
              <a:pPr algn="r"/>
              <a:r>
                <a:rPr lang="en-US" sz="2100" b="1" dirty="0"/>
                <a:t>Pharma-sponsored CTs are attractive </a:t>
              </a:r>
            </a:p>
            <a:p>
              <a:pPr algn="r"/>
              <a:r>
                <a:rPr lang="en-US" dirty="0">
                  <a:solidFill>
                    <a:schemeClr val="bg1">
                      <a:lumMod val="50000"/>
                    </a:schemeClr>
                  </a:solidFill>
                </a:rPr>
                <a:t>due to access to innovative molecules/other interventions</a:t>
              </a:r>
            </a:p>
          </p:txBody>
        </p:sp>
        <p:sp>
          <p:nvSpPr>
            <p:cNvPr id="61" name="TextBox 60"/>
            <p:cNvSpPr txBox="1"/>
            <p:nvPr/>
          </p:nvSpPr>
          <p:spPr>
            <a:xfrm>
              <a:off x="7539616" y="5653680"/>
              <a:ext cx="2868963" cy="369332"/>
            </a:xfrm>
            <a:prstGeom prst="rect">
              <a:avLst/>
            </a:prstGeom>
            <a:noFill/>
          </p:spPr>
          <p:txBody>
            <a:bodyPr wrap="none" rtlCol="0">
              <a:normAutofit/>
            </a:bodyPr>
            <a:lstStyle/>
            <a:p>
              <a:pPr algn="r"/>
              <a:r>
                <a:rPr lang="en-US" b="1" dirty="0"/>
                <a:t>The patient is waiting…</a:t>
              </a:r>
            </a:p>
          </p:txBody>
        </p:sp>
        <p:sp>
          <p:nvSpPr>
            <p:cNvPr id="62" name="TextBox 61"/>
            <p:cNvSpPr txBox="1"/>
            <p:nvPr/>
          </p:nvSpPr>
          <p:spPr>
            <a:xfrm>
              <a:off x="6096001" y="5995226"/>
              <a:ext cx="4312580" cy="641501"/>
            </a:xfrm>
            <a:prstGeom prst="rect">
              <a:avLst/>
            </a:prstGeom>
            <a:noFill/>
          </p:spPr>
          <p:txBody>
            <a:bodyPr wrap="square" rtlCol="0">
              <a:normAutofit fontScale="92500" lnSpcReduction="10000"/>
            </a:bodyPr>
            <a:lstStyle/>
            <a:p>
              <a:pPr algn="r"/>
              <a:r>
                <a:rPr lang="en-US" sz="1400" dirty="0">
                  <a:solidFill>
                    <a:schemeClr val="bg1">
                      <a:lumMod val="50000"/>
                    </a:schemeClr>
                  </a:solidFill>
                </a:rPr>
                <a:t>a clinical trial seeks to answer a biomedical/clinical question, and the question undoubtedly addresses the need of patients with the medical malady in question </a:t>
              </a:r>
            </a:p>
          </p:txBody>
        </p:sp>
      </p:grpSp>
      <p:grpSp>
        <p:nvGrpSpPr>
          <p:cNvPr id="36" name="Group 35">
            <a:extLst>
              <a:ext uri="{FF2B5EF4-FFF2-40B4-BE49-F238E27FC236}">
                <a16:creationId xmlns:a16="http://schemas.microsoft.com/office/drawing/2014/main" id="{526EF11E-CCA1-4CAA-AFF3-3E203EBDA91C}"/>
              </a:ext>
            </a:extLst>
          </p:cNvPr>
          <p:cNvGrpSpPr/>
          <p:nvPr/>
        </p:nvGrpSpPr>
        <p:grpSpPr>
          <a:xfrm>
            <a:off x="-119270" y="432096"/>
            <a:ext cx="5358020" cy="523875"/>
            <a:chOff x="-119270" y="432096"/>
            <a:chExt cx="5358020" cy="523875"/>
          </a:xfrm>
          <a:solidFill>
            <a:schemeClr val="bg1">
              <a:lumMod val="85000"/>
            </a:schemeClr>
          </a:solidFill>
        </p:grpSpPr>
        <p:sp>
          <p:nvSpPr>
            <p:cNvPr id="19" name="Rounded Rectangle 18"/>
            <p:cNvSpPr/>
            <p:nvPr/>
          </p:nvSpPr>
          <p:spPr>
            <a:xfrm>
              <a:off x="-119270" y="432096"/>
              <a:ext cx="5358020" cy="52387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0" name="TextBox 19"/>
            <p:cNvSpPr txBox="1"/>
            <p:nvPr/>
          </p:nvSpPr>
          <p:spPr>
            <a:xfrm>
              <a:off x="1673313" y="481816"/>
              <a:ext cx="3277059" cy="416811"/>
            </a:xfrm>
            <a:prstGeom prst="rect">
              <a:avLst/>
            </a:prstGeom>
            <a:grpFill/>
          </p:spPr>
          <p:txBody>
            <a:bodyPr wrap="none" rtlCol="0">
              <a:normAutofit fontScale="92500" lnSpcReduction="10000"/>
            </a:bodyPr>
            <a:lstStyle/>
            <a:p>
              <a:pPr algn="ctr"/>
              <a:r>
                <a:rPr lang="en-US" sz="2400" b="1" dirty="0">
                  <a:solidFill>
                    <a:srgbClr val="C00000"/>
                  </a:solidFill>
                </a:rPr>
                <a:t>U-ACT Guiding Principles</a:t>
              </a:r>
            </a:p>
          </p:txBody>
        </p:sp>
      </p:grpSp>
      <p:sp>
        <p:nvSpPr>
          <p:cNvPr id="4" name="Hexagon 3"/>
          <p:cNvSpPr/>
          <p:nvPr/>
        </p:nvSpPr>
        <p:spPr>
          <a:xfrm>
            <a:off x="2495321" y="1935350"/>
            <a:ext cx="1495425" cy="1289159"/>
          </a:xfrm>
          <a:prstGeom prst="hexagon">
            <a:avLst/>
          </a:prstGeom>
          <a:solidFill>
            <a:srgbClr val="C00000"/>
          </a:solidFill>
          <a:ln w="38100">
            <a:solidFill>
              <a:schemeClr val="bg1"/>
            </a:solidFill>
          </a:ln>
          <a:effectLst>
            <a:outerShdw blurRad="2667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3" name="Hexagon 12"/>
          <p:cNvSpPr/>
          <p:nvPr/>
        </p:nvSpPr>
        <p:spPr>
          <a:xfrm>
            <a:off x="3657599" y="2568629"/>
            <a:ext cx="1495425" cy="1289159"/>
          </a:xfrm>
          <a:prstGeom prst="hexagon">
            <a:avLst/>
          </a:prstGeom>
          <a:solidFill>
            <a:schemeClr val="accent2"/>
          </a:solidFill>
          <a:ln w="38100">
            <a:solidFill>
              <a:schemeClr val="bg1"/>
            </a:solidFill>
          </a:ln>
          <a:effectLst>
            <a:outerShdw blurRad="2667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4" name="Hexagon 13"/>
          <p:cNvSpPr/>
          <p:nvPr/>
        </p:nvSpPr>
        <p:spPr>
          <a:xfrm>
            <a:off x="3657599" y="3857788"/>
            <a:ext cx="1495425" cy="1289159"/>
          </a:xfrm>
          <a:prstGeom prst="hexagon">
            <a:avLst/>
          </a:prstGeom>
          <a:solidFill>
            <a:schemeClr val="bg1">
              <a:lumMod val="50000"/>
            </a:schemeClr>
          </a:solidFill>
          <a:ln w="38100">
            <a:solidFill>
              <a:schemeClr val="bg1"/>
            </a:solidFill>
          </a:ln>
          <a:effectLst>
            <a:outerShdw blurRad="2667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5" name="Hexagon 14"/>
          <p:cNvSpPr/>
          <p:nvPr/>
        </p:nvSpPr>
        <p:spPr>
          <a:xfrm>
            <a:off x="2486023" y="4502367"/>
            <a:ext cx="1495425" cy="1289159"/>
          </a:xfrm>
          <a:prstGeom prst="hexagon">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38100">
            <a:solidFill>
              <a:schemeClr val="bg1"/>
            </a:solidFill>
          </a:ln>
          <a:effectLst>
            <a:outerShdw blurRad="2667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6" name="Hexagon 15"/>
          <p:cNvSpPr/>
          <p:nvPr/>
        </p:nvSpPr>
        <p:spPr>
          <a:xfrm>
            <a:off x="1314447" y="3857786"/>
            <a:ext cx="1495425" cy="1289159"/>
          </a:xfrm>
          <a:prstGeom prst="hexagon">
            <a:avLst/>
          </a:prstGeom>
          <a:solidFill>
            <a:schemeClr val="accent5"/>
          </a:solidFill>
          <a:ln w="38100">
            <a:solidFill>
              <a:schemeClr val="bg1"/>
            </a:solidFill>
          </a:ln>
          <a:effectLst>
            <a:outerShdw blurRad="2667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7" name="Hexagon 16"/>
          <p:cNvSpPr/>
          <p:nvPr/>
        </p:nvSpPr>
        <p:spPr>
          <a:xfrm>
            <a:off x="1314447" y="2568625"/>
            <a:ext cx="1495425" cy="1289159"/>
          </a:xfrm>
          <a:prstGeom prst="hexagon">
            <a:avLst/>
          </a:prstGeom>
          <a:solidFill>
            <a:schemeClr val="accent6"/>
          </a:solidFill>
          <a:ln w="38100">
            <a:solidFill>
              <a:schemeClr val="bg1"/>
            </a:solidFill>
          </a:ln>
          <a:effectLst>
            <a:outerShdw blurRad="2667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8" name="Hexagon 17"/>
          <p:cNvSpPr/>
          <p:nvPr/>
        </p:nvSpPr>
        <p:spPr>
          <a:xfrm rot="5400000">
            <a:off x="420754" y="185907"/>
            <a:ext cx="1195198" cy="1030343"/>
          </a:xfrm>
          <a:prstGeom prst="hexagon">
            <a:avLst/>
          </a:prstGeom>
          <a:solidFill>
            <a:srgbClr val="C00000"/>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1" name="Freeform 131"/>
          <p:cNvSpPr>
            <a:spLocks/>
          </p:cNvSpPr>
          <p:nvPr/>
        </p:nvSpPr>
        <p:spPr bwMode="auto">
          <a:xfrm>
            <a:off x="739026" y="410473"/>
            <a:ext cx="558654" cy="567119"/>
          </a:xfrm>
          <a:custGeom>
            <a:avLst/>
            <a:gdLst>
              <a:gd name="T0" fmla="*/ 209550 w 61"/>
              <a:gd name="T1" fmla="*/ 168121 h 62"/>
              <a:gd name="T2" fmla="*/ 168327 w 61"/>
              <a:gd name="T3" fmla="*/ 212725 h 62"/>
              <a:gd name="T4" fmla="*/ 123669 w 61"/>
              <a:gd name="T5" fmla="*/ 168121 h 62"/>
              <a:gd name="T6" fmla="*/ 123669 w 61"/>
              <a:gd name="T7" fmla="*/ 164690 h 62"/>
              <a:gd name="T8" fmla="*/ 72140 w 61"/>
              <a:gd name="T9" fmla="*/ 140673 h 62"/>
              <a:gd name="T10" fmla="*/ 44658 w 61"/>
              <a:gd name="T11" fmla="*/ 150966 h 62"/>
              <a:gd name="T12" fmla="*/ 0 w 61"/>
              <a:gd name="T13" fmla="*/ 106363 h 62"/>
              <a:gd name="T14" fmla="*/ 44658 w 61"/>
              <a:gd name="T15" fmla="*/ 61759 h 62"/>
              <a:gd name="T16" fmla="*/ 72140 w 61"/>
              <a:gd name="T17" fmla="*/ 75483 h 62"/>
              <a:gd name="T18" fmla="*/ 123669 w 61"/>
              <a:gd name="T19" fmla="*/ 51466 h 62"/>
              <a:gd name="T20" fmla="*/ 123669 w 61"/>
              <a:gd name="T21" fmla="*/ 44604 h 62"/>
              <a:gd name="T22" fmla="*/ 168327 w 61"/>
              <a:gd name="T23" fmla="*/ 0 h 62"/>
              <a:gd name="T24" fmla="*/ 209550 w 61"/>
              <a:gd name="T25" fmla="*/ 44604 h 62"/>
              <a:gd name="T26" fmla="*/ 168327 w 61"/>
              <a:gd name="T27" fmla="*/ 89207 h 62"/>
              <a:gd name="T28" fmla="*/ 137410 w 61"/>
              <a:gd name="T29" fmla="*/ 78914 h 62"/>
              <a:gd name="T30" fmla="*/ 85881 w 61"/>
              <a:gd name="T31" fmla="*/ 102931 h 62"/>
              <a:gd name="T32" fmla="*/ 85881 w 61"/>
              <a:gd name="T33" fmla="*/ 106363 h 62"/>
              <a:gd name="T34" fmla="*/ 85881 w 61"/>
              <a:gd name="T35" fmla="*/ 113225 h 62"/>
              <a:gd name="T36" fmla="*/ 137410 w 61"/>
              <a:gd name="T37" fmla="*/ 137242 h 62"/>
              <a:gd name="T38" fmla="*/ 168327 w 61"/>
              <a:gd name="T39" fmla="*/ 123518 h 62"/>
              <a:gd name="T40" fmla="*/ 209550 w 61"/>
              <a:gd name="T41" fmla="*/ 168121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ormAutofit fontScale="40000" lnSpcReduction="20000"/>
          </a:bodyPr>
          <a:lstStyle/>
          <a:p>
            <a:endParaRPr lang="en-US" sz="9598" dirty="0"/>
          </a:p>
        </p:txBody>
      </p:sp>
      <p:pic>
        <p:nvPicPr>
          <p:cNvPr id="3" name="Picture 2" descr="A picture containing table&#10;&#10;Description automatically generated">
            <a:extLst>
              <a:ext uri="{FF2B5EF4-FFF2-40B4-BE49-F238E27FC236}">
                <a16:creationId xmlns:a16="http://schemas.microsoft.com/office/drawing/2014/main" id="{FBD033B3-90E5-4770-B403-FCD174522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419" y="2984839"/>
            <a:ext cx="554784" cy="420660"/>
          </a:xfrm>
          <a:prstGeom prst="rect">
            <a:avLst/>
          </a:prstGeom>
        </p:spPr>
      </p:pic>
      <p:pic>
        <p:nvPicPr>
          <p:cNvPr id="6" name="Picture 5" descr="A picture containing wheel&#10;&#10;Description automatically generated">
            <a:extLst>
              <a:ext uri="{FF2B5EF4-FFF2-40B4-BE49-F238E27FC236}">
                <a16:creationId xmlns:a16="http://schemas.microsoft.com/office/drawing/2014/main" id="{8AA8E07F-90C3-4813-B20B-401FC2DC3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228" y="4731586"/>
            <a:ext cx="871804" cy="871804"/>
          </a:xfrm>
          <a:prstGeom prst="rect">
            <a:avLst/>
          </a:prstGeom>
        </p:spPr>
      </p:pic>
      <p:pic>
        <p:nvPicPr>
          <p:cNvPr id="8" name="Picture 7" descr="A picture containing drawing, table&#10;&#10;Description automatically generated">
            <a:extLst>
              <a:ext uri="{FF2B5EF4-FFF2-40B4-BE49-F238E27FC236}">
                <a16:creationId xmlns:a16="http://schemas.microsoft.com/office/drawing/2014/main" id="{0192590E-CDF0-448F-A49F-2C4B07F78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851" y="4209700"/>
            <a:ext cx="670618" cy="536494"/>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C93375C-44D5-42BF-B89C-71879560EC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625" y="4160927"/>
            <a:ext cx="682811" cy="585267"/>
          </a:xfrm>
          <a:prstGeom prst="rect">
            <a:avLst/>
          </a:prstGeom>
        </p:spPr>
      </p:pic>
      <p:pic>
        <p:nvPicPr>
          <p:cNvPr id="12" name="Picture 11" descr="A picture containing drawing, panda&#10;&#10;Description automatically generated">
            <a:extLst>
              <a:ext uri="{FF2B5EF4-FFF2-40B4-BE49-F238E27FC236}">
                <a16:creationId xmlns:a16="http://schemas.microsoft.com/office/drawing/2014/main" id="{317094CA-CEC6-45B1-81A6-D6B3D37A3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057" y="2939115"/>
            <a:ext cx="658425" cy="512108"/>
          </a:xfrm>
          <a:prstGeom prst="rect">
            <a:avLst/>
          </a:prstGeom>
        </p:spPr>
      </p:pic>
      <p:pic>
        <p:nvPicPr>
          <p:cNvPr id="35" name="Picture 34" descr="A picture containing light, drawing&#10;&#10;Description automatically generated">
            <a:extLst>
              <a:ext uri="{FF2B5EF4-FFF2-40B4-BE49-F238E27FC236}">
                <a16:creationId xmlns:a16="http://schemas.microsoft.com/office/drawing/2014/main" id="{A1B64A46-FD37-4CDE-96E4-C35D49160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1988" y="2403827"/>
            <a:ext cx="664522" cy="512108"/>
          </a:xfrm>
          <a:prstGeom prst="rect">
            <a:avLst/>
          </a:prstGeom>
        </p:spPr>
      </p:pic>
      <p:grpSp>
        <p:nvGrpSpPr>
          <p:cNvPr id="78" name="Group 77">
            <a:extLst>
              <a:ext uri="{FF2B5EF4-FFF2-40B4-BE49-F238E27FC236}">
                <a16:creationId xmlns:a16="http://schemas.microsoft.com/office/drawing/2014/main" id="{16551F41-7B32-6A44-BD91-84EEDF61E4F7}"/>
              </a:ext>
            </a:extLst>
          </p:cNvPr>
          <p:cNvGrpSpPr/>
          <p:nvPr/>
        </p:nvGrpSpPr>
        <p:grpSpPr>
          <a:xfrm>
            <a:off x="2843859" y="3470954"/>
            <a:ext cx="783110" cy="784967"/>
            <a:chOff x="311150" y="1147763"/>
            <a:chExt cx="669925" cy="671513"/>
          </a:xfrm>
          <a:solidFill>
            <a:srgbClr val="C00000"/>
          </a:solidFill>
        </p:grpSpPr>
        <p:sp>
          <p:nvSpPr>
            <p:cNvPr id="79" name="Freeform 47">
              <a:extLst>
                <a:ext uri="{FF2B5EF4-FFF2-40B4-BE49-F238E27FC236}">
                  <a16:creationId xmlns:a16="http://schemas.microsoft.com/office/drawing/2014/main" id="{623414C2-22D7-ED4A-9422-7349F93B7A0D}"/>
                </a:ext>
              </a:extLst>
            </p:cNvPr>
            <p:cNvSpPr>
              <a:spLocks/>
            </p:cNvSpPr>
            <p:nvPr/>
          </p:nvSpPr>
          <p:spPr bwMode="auto">
            <a:xfrm>
              <a:off x="311150" y="1350963"/>
              <a:ext cx="323850" cy="468313"/>
            </a:xfrm>
            <a:custGeom>
              <a:avLst/>
              <a:gdLst/>
              <a:ahLst/>
              <a:cxnLst>
                <a:cxn ang="0">
                  <a:pos x="114" y="164"/>
                </a:cxn>
                <a:cxn ang="0">
                  <a:pos x="0" y="46"/>
                </a:cxn>
                <a:cxn ang="0">
                  <a:pos x="10" y="0"/>
                </a:cxn>
                <a:cxn ang="0">
                  <a:pos x="34" y="9"/>
                </a:cxn>
                <a:cxn ang="0">
                  <a:pos x="26" y="46"/>
                </a:cxn>
                <a:cxn ang="0">
                  <a:pos x="114" y="138"/>
                </a:cxn>
                <a:cxn ang="0">
                  <a:pos x="114" y="164"/>
                </a:cxn>
              </a:cxnLst>
              <a:rect l="0" t="0" r="r" b="b"/>
              <a:pathLst>
                <a:path w="114" h="164">
                  <a:moveTo>
                    <a:pt x="114" y="164"/>
                  </a:moveTo>
                  <a:cubicBezTo>
                    <a:pt x="51" y="162"/>
                    <a:pt x="0" y="110"/>
                    <a:pt x="0" y="46"/>
                  </a:cubicBezTo>
                  <a:cubicBezTo>
                    <a:pt x="0" y="30"/>
                    <a:pt x="4" y="14"/>
                    <a:pt x="10" y="0"/>
                  </a:cubicBezTo>
                  <a:cubicBezTo>
                    <a:pt x="34" y="9"/>
                    <a:pt x="34" y="9"/>
                    <a:pt x="34" y="9"/>
                  </a:cubicBezTo>
                  <a:cubicBezTo>
                    <a:pt x="29" y="20"/>
                    <a:pt x="26" y="33"/>
                    <a:pt x="26" y="46"/>
                  </a:cubicBezTo>
                  <a:cubicBezTo>
                    <a:pt x="26" y="96"/>
                    <a:pt x="65" y="136"/>
                    <a:pt x="114" y="138"/>
                  </a:cubicBezTo>
                  <a:lnTo>
                    <a:pt x="114" y="164"/>
                  </a:lnTo>
                  <a:close/>
                </a:path>
              </a:pathLst>
            </a:custGeom>
            <a:grpFill/>
            <a:ln w="9525">
              <a:noFill/>
              <a:round/>
              <a:headEnd/>
              <a:tailEnd/>
            </a:ln>
          </p:spPr>
          <p:txBody>
            <a:bodyPr/>
            <a:lstStyle/>
            <a:p>
              <a:pPr>
                <a:defRPr/>
              </a:pPr>
              <a:endParaRPr lang="en-US" sz="9598"/>
            </a:p>
          </p:txBody>
        </p:sp>
        <p:sp>
          <p:nvSpPr>
            <p:cNvPr id="80" name="Freeform 48">
              <a:extLst>
                <a:ext uri="{FF2B5EF4-FFF2-40B4-BE49-F238E27FC236}">
                  <a16:creationId xmlns:a16="http://schemas.microsoft.com/office/drawing/2014/main" id="{7F2B5231-A776-EA49-BEF3-8C0361A0A7F3}"/>
                </a:ext>
              </a:extLst>
            </p:cNvPr>
            <p:cNvSpPr>
              <a:spLocks/>
            </p:cNvSpPr>
            <p:nvPr/>
          </p:nvSpPr>
          <p:spPr bwMode="auto">
            <a:xfrm>
              <a:off x="641350" y="1147763"/>
              <a:ext cx="339725" cy="436563"/>
            </a:xfrm>
            <a:custGeom>
              <a:avLst/>
              <a:gdLst/>
              <a:ahLst/>
              <a:cxnLst>
                <a:cxn ang="0">
                  <a:pos x="1" y="0"/>
                </a:cxn>
                <a:cxn ang="0">
                  <a:pos x="119" y="117"/>
                </a:cxn>
                <a:cxn ang="0">
                  <a:pos x="113" y="153"/>
                </a:cxn>
                <a:cxn ang="0">
                  <a:pos x="113" y="153"/>
                </a:cxn>
                <a:cxn ang="0">
                  <a:pos x="89" y="144"/>
                </a:cxn>
                <a:cxn ang="0">
                  <a:pos x="89" y="144"/>
                </a:cxn>
                <a:cxn ang="0">
                  <a:pos x="93" y="117"/>
                </a:cxn>
                <a:cxn ang="0">
                  <a:pos x="1" y="26"/>
                </a:cxn>
                <a:cxn ang="0">
                  <a:pos x="0" y="26"/>
                </a:cxn>
                <a:cxn ang="0">
                  <a:pos x="0" y="26"/>
                </a:cxn>
                <a:cxn ang="0">
                  <a:pos x="1" y="0"/>
                </a:cxn>
                <a:cxn ang="0">
                  <a:pos x="1" y="0"/>
                </a:cxn>
                <a:cxn ang="0">
                  <a:pos x="1" y="0"/>
                </a:cxn>
              </a:cxnLst>
              <a:rect l="0" t="0" r="r" b="b"/>
              <a:pathLst>
                <a:path w="119" h="153">
                  <a:moveTo>
                    <a:pt x="1" y="0"/>
                  </a:moveTo>
                  <a:cubicBezTo>
                    <a:pt x="66" y="0"/>
                    <a:pt x="119" y="53"/>
                    <a:pt x="119" y="117"/>
                  </a:cubicBezTo>
                  <a:cubicBezTo>
                    <a:pt x="119" y="130"/>
                    <a:pt x="117" y="142"/>
                    <a:pt x="113" y="153"/>
                  </a:cubicBezTo>
                  <a:cubicBezTo>
                    <a:pt x="113" y="153"/>
                    <a:pt x="113" y="153"/>
                    <a:pt x="113" y="153"/>
                  </a:cubicBezTo>
                  <a:cubicBezTo>
                    <a:pt x="89" y="144"/>
                    <a:pt x="89" y="144"/>
                    <a:pt x="89" y="144"/>
                  </a:cubicBezTo>
                  <a:cubicBezTo>
                    <a:pt x="89" y="144"/>
                    <a:pt x="89" y="144"/>
                    <a:pt x="89" y="144"/>
                  </a:cubicBezTo>
                  <a:cubicBezTo>
                    <a:pt x="91" y="136"/>
                    <a:pt x="93" y="127"/>
                    <a:pt x="93" y="117"/>
                  </a:cubicBezTo>
                  <a:cubicBezTo>
                    <a:pt x="93" y="67"/>
                    <a:pt x="52" y="26"/>
                    <a:pt x="1" y="26"/>
                  </a:cubicBezTo>
                  <a:cubicBezTo>
                    <a:pt x="1" y="26"/>
                    <a:pt x="1" y="26"/>
                    <a:pt x="0" y="26"/>
                  </a:cubicBezTo>
                  <a:cubicBezTo>
                    <a:pt x="0" y="26"/>
                    <a:pt x="0" y="26"/>
                    <a:pt x="0" y="26"/>
                  </a:cubicBezTo>
                  <a:cubicBezTo>
                    <a:pt x="1" y="0"/>
                    <a:pt x="1" y="0"/>
                    <a:pt x="1" y="0"/>
                  </a:cubicBezTo>
                  <a:cubicBezTo>
                    <a:pt x="1" y="0"/>
                    <a:pt x="1" y="0"/>
                    <a:pt x="1" y="0"/>
                  </a:cubicBezTo>
                  <a:cubicBezTo>
                    <a:pt x="1" y="0"/>
                    <a:pt x="1" y="0"/>
                    <a:pt x="1" y="0"/>
                  </a:cubicBezTo>
                  <a:close/>
                </a:path>
              </a:pathLst>
            </a:custGeom>
            <a:grpFill/>
            <a:ln w="9525">
              <a:noFill/>
              <a:round/>
              <a:headEnd/>
              <a:tailEnd/>
            </a:ln>
          </p:spPr>
          <p:txBody>
            <a:bodyPr/>
            <a:lstStyle/>
            <a:p>
              <a:pPr>
                <a:defRPr/>
              </a:pPr>
              <a:endParaRPr lang="en-US" sz="9598"/>
            </a:p>
          </p:txBody>
        </p:sp>
        <p:sp>
          <p:nvSpPr>
            <p:cNvPr id="81" name="Oval 49">
              <a:extLst>
                <a:ext uri="{FF2B5EF4-FFF2-40B4-BE49-F238E27FC236}">
                  <a16:creationId xmlns:a16="http://schemas.microsoft.com/office/drawing/2014/main" id="{CF234587-09A0-F942-B7B9-8F9A2AA05A7B}"/>
                </a:ext>
              </a:extLst>
            </p:cNvPr>
            <p:cNvSpPr>
              <a:spLocks noChangeArrowheads="1"/>
            </p:cNvSpPr>
            <p:nvPr/>
          </p:nvSpPr>
          <p:spPr bwMode="auto">
            <a:xfrm>
              <a:off x="601663" y="1439863"/>
              <a:ext cx="85725" cy="87313"/>
            </a:xfrm>
            <a:prstGeom prst="ellipse">
              <a:avLst/>
            </a:prstGeom>
            <a:grpFill/>
            <a:ln w="9525">
              <a:noFill/>
              <a:round/>
              <a:headEnd/>
              <a:tailEnd/>
            </a:ln>
          </p:spPr>
          <p:txBody>
            <a:bodyPr/>
            <a:lstStyle/>
            <a:p>
              <a:pPr>
                <a:defRPr/>
              </a:pPr>
              <a:endParaRPr lang="en-US" sz="9598"/>
            </a:p>
          </p:txBody>
        </p:sp>
        <p:sp>
          <p:nvSpPr>
            <p:cNvPr id="82" name="Freeform 50">
              <a:extLst>
                <a:ext uri="{FF2B5EF4-FFF2-40B4-BE49-F238E27FC236}">
                  <a16:creationId xmlns:a16="http://schemas.microsoft.com/office/drawing/2014/main" id="{6F66E5C8-0D7E-E443-9FB3-D306F61A36BA}"/>
                </a:ext>
              </a:extLst>
            </p:cNvPr>
            <p:cNvSpPr>
              <a:spLocks/>
            </p:cNvSpPr>
            <p:nvPr/>
          </p:nvSpPr>
          <p:spPr bwMode="auto">
            <a:xfrm>
              <a:off x="635000" y="1558925"/>
              <a:ext cx="328613" cy="260350"/>
            </a:xfrm>
            <a:custGeom>
              <a:avLst/>
              <a:gdLst/>
              <a:ahLst/>
              <a:cxnLst>
                <a:cxn ang="0">
                  <a:pos x="115" y="9"/>
                </a:cxn>
                <a:cxn ang="0">
                  <a:pos x="3" y="91"/>
                </a:cxn>
                <a:cxn ang="0">
                  <a:pos x="0" y="91"/>
                </a:cxn>
                <a:cxn ang="0">
                  <a:pos x="0" y="91"/>
                </a:cxn>
                <a:cxn ang="0">
                  <a:pos x="0" y="65"/>
                </a:cxn>
                <a:cxn ang="0">
                  <a:pos x="0" y="65"/>
                </a:cxn>
                <a:cxn ang="0">
                  <a:pos x="3" y="65"/>
                </a:cxn>
                <a:cxn ang="0">
                  <a:pos x="91" y="0"/>
                </a:cxn>
                <a:cxn ang="0">
                  <a:pos x="115" y="9"/>
                </a:cxn>
              </a:cxnLst>
              <a:rect l="0" t="0" r="r" b="b"/>
              <a:pathLst>
                <a:path w="115" h="91">
                  <a:moveTo>
                    <a:pt x="115" y="9"/>
                  </a:moveTo>
                  <a:cubicBezTo>
                    <a:pt x="100" y="57"/>
                    <a:pt x="56" y="91"/>
                    <a:pt x="3" y="91"/>
                  </a:cubicBezTo>
                  <a:cubicBezTo>
                    <a:pt x="2" y="91"/>
                    <a:pt x="1" y="91"/>
                    <a:pt x="0" y="91"/>
                  </a:cubicBezTo>
                  <a:cubicBezTo>
                    <a:pt x="0" y="91"/>
                    <a:pt x="0" y="91"/>
                    <a:pt x="0" y="91"/>
                  </a:cubicBezTo>
                  <a:cubicBezTo>
                    <a:pt x="0" y="65"/>
                    <a:pt x="0" y="65"/>
                    <a:pt x="0" y="65"/>
                  </a:cubicBezTo>
                  <a:cubicBezTo>
                    <a:pt x="0" y="65"/>
                    <a:pt x="0" y="65"/>
                    <a:pt x="0" y="65"/>
                  </a:cubicBezTo>
                  <a:cubicBezTo>
                    <a:pt x="1" y="65"/>
                    <a:pt x="2" y="65"/>
                    <a:pt x="3" y="65"/>
                  </a:cubicBezTo>
                  <a:cubicBezTo>
                    <a:pt x="45" y="65"/>
                    <a:pt x="79" y="38"/>
                    <a:pt x="91" y="0"/>
                  </a:cubicBezTo>
                  <a:lnTo>
                    <a:pt x="115" y="9"/>
                  </a:lnTo>
                  <a:close/>
                </a:path>
              </a:pathLst>
            </a:custGeom>
            <a:grpFill/>
            <a:ln w="9525">
              <a:noFill/>
              <a:round/>
              <a:headEnd/>
              <a:tailEnd/>
            </a:ln>
          </p:spPr>
          <p:txBody>
            <a:bodyPr/>
            <a:lstStyle/>
            <a:p>
              <a:pPr>
                <a:defRPr/>
              </a:pPr>
              <a:endParaRPr lang="en-US" sz="9598"/>
            </a:p>
          </p:txBody>
        </p:sp>
        <p:sp>
          <p:nvSpPr>
            <p:cNvPr id="83" name="Freeform 51">
              <a:extLst>
                <a:ext uri="{FF2B5EF4-FFF2-40B4-BE49-F238E27FC236}">
                  <a16:creationId xmlns:a16="http://schemas.microsoft.com/office/drawing/2014/main" id="{0C3A0435-085E-1242-940B-A4652147F5D1}"/>
                </a:ext>
              </a:extLst>
            </p:cNvPr>
            <p:cNvSpPr>
              <a:spLocks/>
            </p:cNvSpPr>
            <p:nvPr/>
          </p:nvSpPr>
          <p:spPr bwMode="auto">
            <a:xfrm>
              <a:off x="339725" y="1147763"/>
              <a:ext cx="304800" cy="228600"/>
            </a:xfrm>
            <a:custGeom>
              <a:avLst/>
              <a:gdLst/>
              <a:ahLst/>
              <a:cxnLst>
                <a:cxn ang="0">
                  <a:pos x="106" y="26"/>
                </a:cxn>
                <a:cxn ang="0">
                  <a:pos x="24" y="80"/>
                </a:cxn>
                <a:cxn ang="0">
                  <a:pos x="24" y="80"/>
                </a:cxn>
                <a:cxn ang="0">
                  <a:pos x="0" y="71"/>
                </a:cxn>
                <a:cxn ang="0">
                  <a:pos x="0" y="71"/>
                </a:cxn>
                <a:cxn ang="0">
                  <a:pos x="107" y="0"/>
                </a:cxn>
                <a:cxn ang="0">
                  <a:pos x="106" y="26"/>
                </a:cxn>
              </a:cxnLst>
              <a:rect l="0" t="0" r="r" b="b"/>
              <a:pathLst>
                <a:path w="107" h="80">
                  <a:moveTo>
                    <a:pt x="106" y="26"/>
                  </a:moveTo>
                  <a:cubicBezTo>
                    <a:pt x="70" y="26"/>
                    <a:pt x="38" y="48"/>
                    <a:pt x="24" y="80"/>
                  </a:cubicBezTo>
                  <a:cubicBezTo>
                    <a:pt x="24" y="80"/>
                    <a:pt x="24" y="80"/>
                    <a:pt x="24" y="80"/>
                  </a:cubicBezTo>
                  <a:cubicBezTo>
                    <a:pt x="0" y="71"/>
                    <a:pt x="0" y="71"/>
                    <a:pt x="0" y="71"/>
                  </a:cubicBezTo>
                  <a:cubicBezTo>
                    <a:pt x="0" y="71"/>
                    <a:pt x="0" y="71"/>
                    <a:pt x="0" y="71"/>
                  </a:cubicBezTo>
                  <a:cubicBezTo>
                    <a:pt x="18" y="29"/>
                    <a:pt x="59" y="1"/>
                    <a:pt x="107" y="0"/>
                  </a:cubicBezTo>
                  <a:lnTo>
                    <a:pt x="106" y="26"/>
                  </a:lnTo>
                  <a:close/>
                </a:path>
              </a:pathLst>
            </a:custGeom>
            <a:grpFill/>
            <a:ln w="9525">
              <a:noFill/>
              <a:round/>
              <a:headEnd/>
              <a:tailEnd/>
            </a:ln>
          </p:spPr>
          <p:txBody>
            <a:bodyPr/>
            <a:lstStyle/>
            <a:p>
              <a:pPr>
                <a:defRPr/>
              </a:pPr>
              <a:endParaRPr lang="en-US" sz="9598"/>
            </a:p>
          </p:txBody>
        </p:sp>
        <p:sp>
          <p:nvSpPr>
            <p:cNvPr id="84" name="Freeform 52">
              <a:extLst>
                <a:ext uri="{FF2B5EF4-FFF2-40B4-BE49-F238E27FC236}">
                  <a16:creationId xmlns:a16="http://schemas.microsoft.com/office/drawing/2014/main" id="{12DFA8DD-9A4E-0E4E-88FE-99752996C9A6}"/>
                </a:ext>
              </a:extLst>
            </p:cNvPr>
            <p:cNvSpPr>
              <a:spLocks/>
            </p:cNvSpPr>
            <p:nvPr/>
          </p:nvSpPr>
          <p:spPr bwMode="auto">
            <a:xfrm>
              <a:off x="647700" y="1241425"/>
              <a:ext cx="58738" cy="206375"/>
            </a:xfrm>
            <a:custGeom>
              <a:avLst/>
              <a:gdLst/>
              <a:ahLst/>
              <a:cxnLst>
                <a:cxn ang="0">
                  <a:pos x="21" y="0"/>
                </a:cxn>
                <a:cxn ang="0">
                  <a:pos x="21" y="24"/>
                </a:cxn>
                <a:cxn ang="0">
                  <a:pos x="20" y="48"/>
                </a:cxn>
                <a:cxn ang="0">
                  <a:pos x="10" y="69"/>
                </a:cxn>
                <a:cxn ang="0">
                  <a:pos x="8" y="72"/>
                </a:cxn>
                <a:cxn ang="0">
                  <a:pos x="0" y="69"/>
                </a:cxn>
                <a:cxn ang="0">
                  <a:pos x="0" y="67"/>
                </a:cxn>
                <a:cxn ang="0">
                  <a:pos x="1" y="43"/>
                </a:cxn>
                <a:cxn ang="0">
                  <a:pos x="11" y="21"/>
                </a:cxn>
                <a:cxn ang="0">
                  <a:pos x="21" y="0"/>
                </a:cxn>
              </a:cxnLst>
              <a:rect l="0" t="0" r="r" b="b"/>
              <a:pathLst>
                <a:path w="21" h="72">
                  <a:moveTo>
                    <a:pt x="21" y="0"/>
                  </a:moveTo>
                  <a:cubicBezTo>
                    <a:pt x="21" y="24"/>
                    <a:pt x="21" y="24"/>
                    <a:pt x="21" y="24"/>
                  </a:cubicBezTo>
                  <a:cubicBezTo>
                    <a:pt x="20" y="48"/>
                    <a:pt x="20" y="48"/>
                    <a:pt x="20" y="48"/>
                  </a:cubicBezTo>
                  <a:cubicBezTo>
                    <a:pt x="10" y="69"/>
                    <a:pt x="10" y="69"/>
                    <a:pt x="10" y="69"/>
                  </a:cubicBezTo>
                  <a:cubicBezTo>
                    <a:pt x="8" y="72"/>
                    <a:pt x="8" y="72"/>
                    <a:pt x="8" y="72"/>
                  </a:cubicBezTo>
                  <a:cubicBezTo>
                    <a:pt x="6" y="71"/>
                    <a:pt x="3" y="70"/>
                    <a:pt x="0" y="69"/>
                  </a:cubicBezTo>
                  <a:cubicBezTo>
                    <a:pt x="0" y="67"/>
                    <a:pt x="0" y="67"/>
                    <a:pt x="0" y="67"/>
                  </a:cubicBezTo>
                  <a:cubicBezTo>
                    <a:pt x="1" y="43"/>
                    <a:pt x="1" y="43"/>
                    <a:pt x="1" y="43"/>
                  </a:cubicBezTo>
                  <a:cubicBezTo>
                    <a:pt x="11" y="21"/>
                    <a:pt x="11" y="21"/>
                    <a:pt x="11" y="21"/>
                  </a:cubicBezTo>
                  <a:lnTo>
                    <a:pt x="21" y="0"/>
                  </a:lnTo>
                  <a:close/>
                </a:path>
              </a:pathLst>
            </a:custGeom>
            <a:grpFill/>
            <a:ln w="9525">
              <a:noFill/>
              <a:round/>
              <a:headEnd/>
              <a:tailEnd/>
            </a:ln>
          </p:spPr>
          <p:txBody>
            <a:bodyPr/>
            <a:lstStyle/>
            <a:p>
              <a:pPr>
                <a:defRPr/>
              </a:pPr>
              <a:endParaRPr lang="en-US" sz="9598"/>
            </a:p>
          </p:txBody>
        </p:sp>
        <p:sp>
          <p:nvSpPr>
            <p:cNvPr id="85" name="Freeform 53">
              <a:extLst>
                <a:ext uri="{FF2B5EF4-FFF2-40B4-BE49-F238E27FC236}">
                  <a16:creationId xmlns:a16="http://schemas.microsoft.com/office/drawing/2014/main" id="{AA924327-4FAB-B14F-9FBA-B1F5E5FDA92C}"/>
                </a:ext>
              </a:extLst>
            </p:cNvPr>
            <p:cNvSpPr>
              <a:spLocks/>
            </p:cNvSpPr>
            <p:nvPr/>
          </p:nvSpPr>
          <p:spPr bwMode="auto">
            <a:xfrm>
              <a:off x="450850" y="1516063"/>
              <a:ext cx="176213" cy="127000"/>
            </a:xfrm>
            <a:custGeom>
              <a:avLst/>
              <a:gdLst/>
              <a:ahLst/>
              <a:cxnLst>
                <a:cxn ang="0">
                  <a:pos x="0" y="44"/>
                </a:cxn>
                <a:cxn ang="0">
                  <a:pos x="15" y="28"/>
                </a:cxn>
                <a:cxn ang="0">
                  <a:pos x="29" y="13"/>
                </a:cxn>
                <a:cxn ang="0">
                  <a:pos x="49" y="4"/>
                </a:cxn>
                <a:cxn ang="0">
                  <a:pos x="58" y="0"/>
                </a:cxn>
                <a:cxn ang="0">
                  <a:pos x="62" y="2"/>
                </a:cxn>
                <a:cxn ang="0">
                  <a:pos x="54" y="11"/>
                </a:cxn>
                <a:cxn ang="0">
                  <a:pos x="40" y="27"/>
                </a:cxn>
                <a:cxn ang="0">
                  <a:pos x="20" y="35"/>
                </a:cxn>
                <a:cxn ang="0">
                  <a:pos x="0" y="44"/>
                </a:cxn>
              </a:cxnLst>
              <a:rect l="0" t="0" r="r" b="b"/>
              <a:pathLst>
                <a:path w="62" h="44">
                  <a:moveTo>
                    <a:pt x="0" y="44"/>
                  </a:moveTo>
                  <a:cubicBezTo>
                    <a:pt x="15" y="28"/>
                    <a:pt x="15" y="28"/>
                    <a:pt x="15" y="28"/>
                  </a:cubicBezTo>
                  <a:cubicBezTo>
                    <a:pt x="29" y="13"/>
                    <a:pt x="29" y="13"/>
                    <a:pt x="29" y="13"/>
                  </a:cubicBezTo>
                  <a:cubicBezTo>
                    <a:pt x="49" y="4"/>
                    <a:pt x="49" y="4"/>
                    <a:pt x="49" y="4"/>
                  </a:cubicBezTo>
                  <a:cubicBezTo>
                    <a:pt x="58" y="0"/>
                    <a:pt x="58" y="0"/>
                    <a:pt x="58" y="0"/>
                  </a:cubicBezTo>
                  <a:cubicBezTo>
                    <a:pt x="59" y="1"/>
                    <a:pt x="61" y="1"/>
                    <a:pt x="62" y="2"/>
                  </a:cubicBezTo>
                  <a:cubicBezTo>
                    <a:pt x="54" y="11"/>
                    <a:pt x="54" y="11"/>
                    <a:pt x="54" y="11"/>
                  </a:cubicBezTo>
                  <a:cubicBezTo>
                    <a:pt x="40" y="27"/>
                    <a:pt x="40" y="27"/>
                    <a:pt x="40" y="27"/>
                  </a:cubicBezTo>
                  <a:cubicBezTo>
                    <a:pt x="20" y="35"/>
                    <a:pt x="20" y="35"/>
                    <a:pt x="20" y="35"/>
                  </a:cubicBezTo>
                  <a:lnTo>
                    <a:pt x="0" y="44"/>
                  </a:lnTo>
                  <a:close/>
                </a:path>
              </a:pathLst>
            </a:custGeom>
            <a:grpFill/>
            <a:ln w="9525">
              <a:noFill/>
              <a:round/>
              <a:headEnd/>
              <a:tailEnd/>
            </a:ln>
          </p:spPr>
          <p:txBody>
            <a:bodyPr/>
            <a:lstStyle/>
            <a:p>
              <a:pPr>
                <a:defRPr/>
              </a:pPr>
              <a:endParaRPr lang="en-US" sz="9598"/>
            </a:p>
          </p:txBody>
        </p:sp>
      </p:grpSp>
      <p:sp>
        <p:nvSpPr>
          <p:cNvPr id="9" name="TextBox 8">
            <a:extLst>
              <a:ext uri="{FF2B5EF4-FFF2-40B4-BE49-F238E27FC236}">
                <a16:creationId xmlns:a16="http://schemas.microsoft.com/office/drawing/2014/main" id="{2604AB83-F574-F94B-9DC0-303F8A720E21}"/>
              </a:ext>
            </a:extLst>
          </p:cNvPr>
          <p:cNvSpPr txBox="1"/>
          <p:nvPr/>
        </p:nvSpPr>
        <p:spPr>
          <a:xfrm>
            <a:off x="6023956" y="6383099"/>
            <a:ext cx="5357146" cy="276999"/>
          </a:xfrm>
          <a:prstGeom prst="rect">
            <a:avLst/>
          </a:prstGeom>
          <a:noFill/>
        </p:spPr>
        <p:txBody>
          <a:bodyPr wrap="square" rtlCol="0">
            <a:spAutoFit/>
          </a:bodyPr>
          <a:lstStyle/>
          <a:p>
            <a:pPr algn="r"/>
            <a:r>
              <a:rPr lang="en-US" sz="1200" i="1" dirty="0"/>
              <a:t>Office of the SVP for Health Sciences Research,  September 2020</a:t>
            </a:r>
          </a:p>
        </p:txBody>
      </p:sp>
      <p:sp>
        <p:nvSpPr>
          <p:cNvPr id="2" name="TextBox 1">
            <a:extLst>
              <a:ext uri="{FF2B5EF4-FFF2-40B4-BE49-F238E27FC236}">
                <a16:creationId xmlns:a16="http://schemas.microsoft.com/office/drawing/2014/main" id="{6223947E-FA00-CE42-8CB2-6D865B6A72FC}"/>
              </a:ext>
            </a:extLst>
          </p:cNvPr>
          <p:cNvSpPr txBox="1"/>
          <p:nvPr/>
        </p:nvSpPr>
        <p:spPr>
          <a:xfrm>
            <a:off x="1851848" y="6037972"/>
            <a:ext cx="2908168" cy="369332"/>
          </a:xfrm>
          <a:prstGeom prst="rect">
            <a:avLst/>
          </a:prstGeom>
          <a:noFill/>
        </p:spPr>
        <p:txBody>
          <a:bodyPr wrap="none" rtlCol="0">
            <a:spAutoFit/>
          </a:bodyPr>
          <a:lstStyle/>
          <a:p>
            <a:r>
              <a:rPr lang="en-US" b="1" dirty="0">
                <a:solidFill>
                  <a:schemeClr val="tx1">
                    <a:lumMod val="50000"/>
                    <a:lumOff val="50000"/>
                  </a:schemeClr>
                </a:solidFill>
                <a:latin typeface="BIG CASLON MEDIUM" panose="02000603090000020003" pitchFamily="2" charset="-79"/>
                <a:cs typeface="BIG CASLON MEDIUM" panose="02000603090000020003" pitchFamily="2" charset="-79"/>
              </a:rPr>
              <a:t>GUIDING PRINCIPLES</a:t>
            </a:r>
          </a:p>
        </p:txBody>
      </p:sp>
    </p:spTree>
    <p:extLst>
      <p:ext uri="{BB962C8B-B14F-4D97-AF65-F5344CB8AC3E}">
        <p14:creationId xmlns:p14="http://schemas.microsoft.com/office/powerpoint/2010/main" val="397283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600" y="153641"/>
            <a:ext cx="12090400" cy="830997"/>
          </a:xfrm>
          <a:prstGeom prst="rect">
            <a:avLst/>
          </a:prstGeom>
          <a:noFill/>
        </p:spPr>
        <p:txBody>
          <a:bodyPr wrap="square" rtlCol="0">
            <a:spAutoFit/>
          </a:bodyPr>
          <a:lstStyle/>
          <a:p>
            <a:pPr marL="0" marR="0" lvl="0" indent="0" algn="ctr" defTabSz="914327" rtl="0" eaLnBrk="1" fontAlgn="auto" latinLnBrk="0" hangingPunct="1">
              <a:lnSpc>
                <a:spcPct val="100000"/>
              </a:lnSpc>
              <a:spcBef>
                <a:spcPts val="0"/>
              </a:spcBef>
              <a:spcAft>
                <a:spcPts val="0"/>
              </a:spcAft>
              <a:buClrTx/>
              <a:buSzTx/>
              <a:buFontTx/>
              <a:buNone/>
              <a:tabLst/>
              <a:defRPr/>
            </a:pPr>
            <a:r>
              <a:rPr lang="en-US" sz="2400" kern="0" dirty="0">
                <a:solidFill>
                  <a:srgbClr val="C00000"/>
                </a:solidFill>
                <a:latin typeface="Century Gothic" panose="020F0302020204030204"/>
              </a:rPr>
              <a:t>CLINICAL SERVICES CORE PERFORMANCE</a:t>
            </a:r>
            <a:endParaRPr kumimoji="0" lang="en-US" sz="2400" b="0" i="0" u="none" strike="noStrike" kern="0" cap="none" spc="0" normalizeH="0" baseline="0" noProof="0" dirty="0">
              <a:ln>
                <a:noFill/>
              </a:ln>
              <a:solidFill>
                <a:srgbClr val="C00000"/>
              </a:solidFill>
              <a:effectLst/>
              <a:uLnTx/>
              <a:uFillTx/>
              <a:latin typeface="Century Gothic" panose="020F0302020204030204"/>
              <a:ea typeface="+mn-ea"/>
              <a:cs typeface="+mn-cs"/>
            </a:endParaRPr>
          </a:p>
          <a:p>
            <a:pPr marL="0" marR="0" lvl="0" indent="0" algn="ctr" defTabSz="914327" rtl="0" eaLnBrk="1" fontAlgn="auto" latinLnBrk="0" hangingPunct="1">
              <a:lnSpc>
                <a:spcPct val="100000"/>
              </a:lnSpc>
              <a:spcBef>
                <a:spcPts val="0"/>
              </a:spcBef>
              <a:spcAft>
                <a:spcPts val="0"/>
              </a:spcAft>
              <a:buClrTx/>
              <a:buSzTx/>
              <a:buFontTx/>
              <a:buNone/>
              <a:tabLst/>
              <a:defRPr/>
            </a:pPr>
            <a:r>
              <a:rPr lang="en-US" sz="2400" kern="0" dirty="0">
                <a:solidFill>
                  <a:prstClr val="black">
                    <a:lumMod val="50000"/>
                    <a:lumOff val="50000"/>
                  </a:prstClr>
                </a:solidFill>
                <a:latin typeface="Century Gothic" panose="020F0302020204030204"/>
              </a:rPr>
              <a:t>Currently support 90+ active research studies at the University of Utah</a:t>
            </a: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460586" y="1150770"/>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C51E6FA3-4077-9C46-A12B-ADAC9FD36F7C}"/>
              </a:ext>
            </a:extLst>
          </p:cNvPr>
          <p:cNvSpPr txBox="1"/>
          <p:nvPr/>
        </p:nvSpPr>
        <p:spPr>
          <a:xfrm>
            <a:off x="486752" y="1316903"/>
            <a:ext cx="10637810"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Gill Sans MT" panose="020B0502020104020203" pitchFamily="34" charset="77"/>
              </a:rPr>
              <a:t>COVID Studies include - Convalescent Plasma Trials, RECOVER clinic, C-HEART clinic, others</a:t>
            </a:r>
          </a:p>
          <a:p>
            <a:pPr marL="285750" indent="-285750">
              <a:buFont typeface="Arial" panose="020B0604020202020204" pitchFamily="34" charset="0"/>
              <a:buChar char="•"/>
            </a:pPr>
            <a:r>
              <a:rPr lang="en-US" sz="2400" dirty="0">
                <a:latin typeface="Gill Sans MT" panose="020B0502020104020203" pitchFamily="34" charset="77"/>
              </a:rPr>
              <a:t>In April 2020, the CSC rapidly stood up Utah One as our first decentralized, in-home research trial, with additional “no touch” visits for data &amp; specimen collection.  </a:t>
            </a:r>
          </a:p>
          <a:p>
            <a:pPr marL="285750" indent="-285750">
              <a:buFont typeface="Arial" panose="020B0604020202020204" pitchFamily="34" charset="0"/>
              <a:buChar char="•"/>
            </a:pPr>
            <a:r>
              <a:rPr lang="en-US" sz="2400" dirty="0">
                <a:latin typeface="Gill Sans MT" panose="020B0502020104020203" pitchFamily="34" charset="77"/>
              </a:rPr>
              <a:t>The COVID pandemic raised concerns for equitable access, appropriate use, and conservation of PPE. The CSC serves as the University distribution hub, or central PPE Czar,  for PPE to research teams and tracks utilization.</a:t>
            </a:r>
          </a:p>
          <a:p>
            <a:pPr marL="285750" indent="-285750">
              <a:buFont typeface="Arial" panose="020B0604020202020204" pitchFamily="34" charset="0"/>
              <a:buChar char="•"/>
            </a:pPr>
            <a:r>
              <a:rPr lang="en-US" sz="2400" dirty="0">
                <a:latin typeface="Gill Sans MT" panose="020B0502020104020203" pitchFamily="34" charset="77"/>
              </a:rPr>
              <a:t>Maintaining 421 </a:t>
            </a:r>
            <a:r>
              <a:rPr lang="en-US" sz="2400" dirty="0" err="1">
                <a:latin typeface="Gill Sans MT" panose="020B0502020104020203" pitchFamily="34" charset="77"/>
              </a:rPr>
              <a:t>Wakara</a:t>
            </a:r>
            <a:r>
              <a:rPr lang="en-US" sz="2400" dirty="0">
                <a:latin typeface="Gill Sans MT" panose="020B0502020104020203" pitchFamily="34" charset="77"/>
              </a:rPr>
              <a:t> as “COVID free” as possible provided clinical </a:t>
            </a:r>
          </a:p>
          <a:p>
            <a:r>
              <a:rPr lang="en-US" sz="2400" dirty="0">
                <a:latin typeface="Gill Sans MT" panose="020B0502020104020203" pitchFamily="34" charset="77"/>
              </a:rPr>
              <a:t>   research continuity not allowed at many other large Academic Health </a:t>
            </a:r>
          </a:p>
          <a:p>
            <a:r>
              <a:rPr lang="en-US" sz="2400" dirty="0">
                <a:latin typeface="Gill Sans MT" panose="020B0502020104020203" pitchFamily="34" charset="77"/>
              </a:rPr>
              <a:t>   Care Organizations.</a:t>
            </a:r>
          </a:p>
          <a:p>
            <a:pPr marL="285750" indent="-285750">
              <a:buFont typeface="Arial" panose="020B0604020202020204" pitchFamily="34" charset="0"/>
              <a:buChar char="•"/>
            </a:pPr>
            <a:r>
              <a:rPr lang="en-US" sz="2400" dirty="0">
                <a:latin typeface="Gill Sans MT" panose="020B0502020104020203" pitchFamily="34" charset="77"/>
              </a:rPr>
              <a:t>Zero participant-to-HCW transmissions during hundreds of in-person</a:t>
            </a:r>
          </a:p>
          <a:p>
            <a:r>
              <a:rPr lang="en-US" sz="2400" dirty="0">
                <a:latin typeface="Gill Sans MT" panose="020B0502020104020203" pitchFamily="34" charset="77"/>
              </a:rPr>
              <a:t>    visits with new COVID positive patients</a:t>
            </a:r>
          </a:p>
        </p:txBody>
      </p:sp>
      <p:pic>
        <p:nvPicPr>
          <p:cNvPr id="9" name="Picture 8">
            <a:extLst>
              <a:ext uri="{FF2B5EF4-FFF2-40B4-BE49-F238E27FC236}">
                <a16:creationId xmlns:a16="http://schemas.microsoft.com/office/drawing/2014/main" id="{632B96FF-4869-0147-9F82-DCFDE800DE93}"/>
              </a:ext>
            </a:extLst>
          </p:cNvPr>
          <p:cNvPicPr>
            <a:picLocks noChangeAspect="1"/>
          </p:cNvPicPr>
          <p:nvPr/>
        </p:nvPicPr>
        <p:blipFill rotWithShape="1">
          <a:blip r:embed="rId3" cstate="hqprint">
            <a:alphaModFix amt="67000"/>
            <a:extLst>
              <a:ext uri="{28A0092B-C50C-407E-A947-70E740481C1C}">
                <a14:useLocalDpi xmlns:a14="http://schemas.microsoft.com/office/drawing/2010/main" val="0"/>
              </a:ext>
            </a:extLst>
          </a:blip>
          <a:srcRect r="11327"/>
          <a:stretch/>
        </p:blipFill>
        <p:spPr>
          <a:xfrm>
            <a:off x="9025466" y="3807341"/>
            <a:ext cx="3606800" cy="3050659"/>
          </a:xfrm>
          <a:prstGeom prst="rect">
            <a:avLst/>
          </a:prstGeom>
          <a:effectLst>
            <a:outerShdw blurRad="29752" dist="50800" dir="5400000" algn="ctr" rotWithShape="0">
              <a:schemeClr val="bg1">
                <a:alpha val="21000"/>
              </a:schemeClr>
            </a:outerShdw>
            <a:softEdge rad="771101"/>
          </a:effectLst>
        </p:spPr>
      </p:pic>
      <p:sp>
        <p:nvSpPr>
          <p:cNvPr id="5" name="TextBox 4">
            <a:extLst>
              <a:ext uri="{FF2B5EF4-FFF2-40B4-BE49-F238E27FC236}">
                <a16:creationId xmlns:a16="http://schemas.microsoft.com/office/drawing/2014/main" id="{E98305A8-EBEC-A741-A6A4-84995E7A1313}"/>
              </a:ext>
            </a:extLst>
          </p:cNvPr>
          <p:cNvSpPr txBox="1"/>
          <p:nvPr/>
        </p:nvSpPr>
        <p:spPr>
          <a:xfrm>
            <a:off x="649357" y="6272482"/>
            <a:ext cx="4801507" cy="369332"/>
          </a:xfrm>
          <a:prstGeom prst="rect">
            <a:avLst/>
          </a:prstGeom>
          <a:noFill/>
        </p:spPr>
        <p:txBody>
          <a:bodyPr wrap="none" rtlCol="0">
            <a:spAutoFit/>
          </a:bodyPr>
          <a:lstStyle/>
          <a:p>
            <a:r>
              <a:rPr lang="en-US" dirty="0"/>
              <a:t>Nurse Manager:  Michelle.Adams@hsc.Utah.edu </a:t>
            </a:r>
          </a:p>
        </p:txBody>
      </p:sp>
    </p:spTree>
    <p:extLst>
      <p:ext uri="{BB962C8B-B14F-4D97-AF65-F5344CB8AC3E}">
        <p14:creationId xmlns:p14="http://schemas.microsoft.com/office/powerpoint/2010/main" val="373014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2318" y="1207534"/>
            <a:ext cx="11327363" cy="461665"/>
          </a:xfrm>
          <a:prstGeom prst="rect">
            <a:avLst/>
          </a:prstGeom>
          <a:noFill/>
        </p:spPr>
        <p:txBody>
          <a:bodyPr wrap="square" rtlCol="0">
            <a:spAutoFit/>
          </a:bodyPr>
          <a:lstStyle/>
          <a:p>
            <a:pPr marL="0" marR="0" lvl="0" indent="0" algn="ctr" defTabSz="91432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The CSC Staffs Multiple Venues to Support our Research Community</a:t>
            </a: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726163" y="2361518"/>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C59C952-58B4-4433-84DE-484348E58F00}"/>
              </a:ext>
            </a:extLst>
          </p:cNvPr>
          <p:cNvSpPr txBox="1"/>
          <p:nvPr/>
        </p:nvSpPr>
        <p:spPr>
          <a:xfrm>
            <a:off x="496613" y="241051"/>
            <a:ext cx="53912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rPr>
              <a:t>Research Community Support</a:t>
            </a:r>
          </a:p>
        </p:txBody>
      </p:sp>
      <p:pic>
        <p:nvPicPr>
          <p:cNvPr id="2" name="Picture 1">
            <a:extLst>
              <a:ext uri="{FF2B5EF4-FFF2-40B4-BE49-F238E27FC236}">
                <a16:creationId xmlns:a16="http://schemas.microsoft.com/office/drawing/2014/main" id="{700E9CF0-81DE-4108-908C-717B1D6A782A}"/>
              </a:ext>
            </a:extLst>
          </p:cNvPr>
          <p:cNvPicPr>
            <a:picLocks noChangeAspect="1"/>
          </p:cNvPicPr>
          <p:nvPr/>
        </p:nvPicPr>
        <p:blipFill>
          <a:blip r:embed="rId2"/>
          <a:stretch>
            <a:fillRect/>
          </a:stretch>
        </p:blipFill>
        <p:spPr>
          <a:xfrm>
            <a:off x="1137692" y="2691909"/>
            <a:ext cx="4109060" cy="3304318"/>
          </a:xfrm>
          <a:prstGeom prst="rect">
            <a:avLst/>
          </a:prstGeom>
        </p:spPr>
      </p:pic>
      <p:pic>
        <p:nvPicPr>
          <p:cNvPr id="5" name="Picture 4">
            <a:extLst>
              <a:ext uri="{FF2B5EF4-FFF2-40B4-BE49-F238E27FC236}">
                <a16:creationId xmlns:a16="http://schemas.microsoft.com/office/drawing/2014/main" id="{2F8C11DD-AF17-485C-BD7E-125E7BFDF909}"/>
              </a:ext>
            </a:extLst>
          </p:cNvPr>
          <p:cNvPicPr>
            <a:picLocks noChangeAspect="1"/>
          </p:cNvPicPr>
          <p:nvPr/>
        </p:nvPicPr>
        <p:blipFill>
          <a:blip r:embed="rId3"/>
          <a:stretch>
            <a:fillRect/>
          </a:stretch>
        </p:blipFill>
        <p:spPr>
          <a:xfrm>
            <a:off x="6648874" y="2691909"/>
            <a:ext cx="4212701" cy="3609145"/>
          </a:xfrm>
          <a:prstGeom prst="rect">
            <a:avLst/>
          </a:prstGeom>
        </p:spPr>
      </p:pic>
    </p:spTree>
    <p:extLst>
      <p:ext uri="{BB962C8B-B14F-4D97-AF65-F5344CB8AC3E}">
        <p14:creationId xmlns:p14="http://schemas.microsoft.com/office/powerpoint/2010/main" val="3613355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2318" y="1207534"/>
            <a:ext cx="11327363" cy="830989"/>
          </a:xfrm>
          <a:prstGeom prst="rect">
            <a:avLst/>
          </a:prstGeom>
          <a:noFill/>
        </p:spPr>
        <p:txBody>
          <a:bodyPr wrap="square" rtlCol="0">
            <a:spAutoFit/>
          </a:bodyPr>
          <a:lstStyle/>
          <a:p>
            <a:pPr marL="0" marR="0" lvl="0" indent="0" algn="ctr" defTabSz="91432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The CSC Provides Care for a Diverse Population of</a:t>
            </a:r>
          </a:p>
          <a:p>
            <a:pPr marL="0" marR="0" lvl="0" indent="0" algn="ctr" defTabSz="914327" rtl="0" eaLnBrk="1" fontAlgn="auto" latinLnBrk="0" hangingPunct="1">
              <a:lnSpc>
                <a:spcPct val="100000"/>
              </a:lnSpc>
              <a:spcBef>
                <a:spcPts val="0"/>
              </a:spcBef>
              <a:spcAft>
                <a:spcPts val="0"/>
              </a:spcAft>
              <a:buClrTx/>
              <a:buSzTx/>
              <a:buFontTx/>
              <a:buNone/>
              <a:tabLst/>
              <a:defRPr/>
            </a:pPr>
            <a:r>
              <a:rPr lang="en-US" sz="2400" kern="0" dirty="0">
                <a:solidFill>
                  <a:prstClr val="black"/>
                </a:solidFill>
                <a:latin typeface="Century Gothic" panose="020F0302020204030204"/>
              </a:rPr>
              <a:t>Research Participants</a:t>
            </a: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726163" y="2361518"/>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C59C952-58B4-4433-84DE-484348E58F00}"/>
              </a:ext>
            </a:extLst>
          </p:cNvPr>
          <p:cNvSpPr txBox="1"/>
          <p:nvPr/>
        </p:nvSpPr>
        <p:spPr>
          <a:xfrm>
            <a:off x="496613" y="241051"/>
            <a:ext cx="772839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A32636"/>
                </a:solidFill>
                <a:latin typeface="Century Gothic" panose="020B0502020202020204" pitchFamily="34" charset="0"/>
              </a:rPr>
              <a:t>Diverse Population of Research Participants</a:t>
            </a:r>
            <a:endParaRPr kumimoji="0" lang="en-US" sz="2800" b="0"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A4833C05-EB7B-4644-9FCB-5A3C1AA38E9F}"/>
              </a:ext>
            </a:extLst>
          </p:cNvPr>
          <p:cNvPicPr>
            <a:picLocks noChangeAspect="1"/>
          </p:cNvPicPr>
          <p:nvPr/>
        </p:nvPicPr>
        <p:blipFill>
          <a:blip r:embed="rId2"/>
          <a:stretch>
            <a:fillRect/>
          </a:stretch>
        </p:blipFill>
        <p:spPr>
          <a:xfrm>
            <a:off x="1162398" y="2804782"/>
            <a:ext cx="4511431" cy="3127519"/>
          </a:xfrm>
          <a:prstGeom prst="rect">
            <a:avLst/>
          </a:prstGeom>
        </p:spPr>
      </p:pic>
      <p:pic>
        <p:nvPicPr>
          <p:cNvPr id="9" name="Picture 8">
            <a:extLst>
              <a:ext uri="{FF2B5EF4-FFF2-40B4-BE49-F238E27FC236}">
                <a16:creationId xmlns:a16="http://schemas.microsoft.com/office/drawing/2014/main" id="{FE4CAFD1-B3A9-472E-9C74-22BF5903A70B}"/>
              </a:ext>
            </a:extLst>
          </p:cNvPr>
          <p:cNvPicPr>
            <a:picLocks noChangeAspect="1"/>
          </p:cNvPicPr>
          <p:nvPr/>
        </p:nvPicPr>
        <p:blipFill>
          <a:blip r:embed="rId3"/>
          <a:stretch>
            <a:fillRect/>
          </a:stretch>
        </p:blipFill>
        <p:spPr>
          <a:xfrm>
            <a:off x="6858571" y="2804782"/>
            <a:ext cx="4035902" cy="3572566"/>
          </a:xfrm>
          <a:prstGeom prst="rect">
            <a:avLst/>
          </a:prstGeom>
        </p:spPr>
      </p:pic>
    </p:spTree>
    <p:extLst>
      <p:ext uri="{BB962C8B-B14F-4D97-AF65-F5344CB8AC3E}">
        <p14:creationId xmlns:p14="http://schemas.microsoft.com/office/powerpoint/2010/main" val="806428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391260-F60C-4347-B4D9-F0F03455BAD0}"/>
              </a:ext>
            </a:extLst>
          </p:cNvPr>
          <p:cNvSpPr>
            <a:spLocks noGrp="1"/>
          </p:cNvSpPr>
          <p:nvPr>
            <p:ph type="title"/>
          </p:nvPr>
        </p:nvSpPr>
        <p:spPr>
          <a:xfrm>
            <a:off x="338667" y="165985"/>
            <a:ext cx="11461750" cy="549537"/>
          </a:xfrm>
        </p:spPr>
        <p:txBody>
          <a:bodyPr/>
          <a:lstStyle/>
          <a:p>
            <a:r>
              <a:rPr lang="en-US" sz="2800" dirty="0"/>
              <a:t>Compliance Café at the University –</a:t>
            </a:r>
            <a:br>
              <a:rPr lang="en-US" dirty="0"/>
            </a:br>
            <a:r>
              <a:rPr lang="en-US" sz="2400" cap="none" dirty="0"/>
              <a:t>and what to expect in today’s presentation</a:t>
            </a:r>
            <a:endParaRPr lang="en-US" dirty="0"/>
          </a:p>
        </p:txBody>
      </p:sp>
      <p:pic>
        <p:nvPicPr>
          <p:cNvPr id="4" name="Picture 3">
            <a:extLst>
              <a:ext uri="{FF2B5EF4-FFF2-40B4-BE49-F238E27FC236}">
                <a16:creationId xmlns:a16="http://schemas.microsoft.com/office/drawing/2014/main" id="{74379874-0A87-1F46-BFED-490710E7AA27}"/>
              </a:ext>
            </a:extLst>
          </p:cNvPr>
          <p:cNvPicPr>
            <a:picLocks noChangeAspect="1"/>
          </p:cNvPicPr>
          <p:nvPr/>
        </p:nvPicPr>
        <p:blipFill>
          <a:blip r:embed="rId2"/>
          <a:srcRect t="8517" b="8517"/>
          <a:stretch/>
        </p:blipFill>
        <p:spPr>
          <a:xfrm>
            <a:off x="365125" y="1177603"/>
            <a:ext cx="11461750" cy="5163060"/>
          </a:xfrm>
          <a:prstGeom prst="rect">
            <a:avLst/>
          </a:prstGeom>
          <a:noFill/>
        </p:spPr>
      </p:pic>
      <p:sp>
        <p:nvSpPr>
          <p:cNvPr id="5" name="TextBox 4">
            <a:extLst>
              <a:ext uri="{FF2B5EF4-FFF2-40B4-BE49-F238E27FC236}">
                <a16:creationId xmlns:a16="http://schemas.microsoft.com/office/drawing/2014/main" id="{206C48BE-085F-294C-9BAA-E24E76AD9497}"/>
              </a:ext>
            </a:extLst>
          </p:cNvPr>
          <p:cNvSpPr txBox="1"/>
          <p:nvPr/>
        </p:nvSpPr>
        <p:spPr>
          <a:xfrm>
            <a:off x="1948070" y="6340663"/>
            <a:ext cx="10243930" cy="369332"/>
          </a:xfrm>
          <a:prstGeom prst="rect">
            <a:avLst/>
          </a:prstGeom>
          <a:noFill/>
        </p:spPr>
        <p:txBody>
          <a:bodyPr wrap="square" rtlCol="0">
            <a:spAutoFit/>
          </a:bodyPr>
          <a:lstStyle/>
          <a:p>
            <a:r>
              <a:rPr lang="en-US" dirty="0"/>
              <a:t>Disclaimer – I can’t speak for the entire CTSI, but I can tell you what I know or what I think I know…  </a:t>
            </a:r>
          </a:p>
        </p:txBody>
      </p:sp>
    </p:spTree>
    <p:extLst>
      <p:ext uri="{BB962C8B-B14F-4D97-AF65-F5344CB8AC3E}">
        <p14:creationId xmlns:p14="http://schemas.microsoft.com/office/powerpoint/2010/main" val="146789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34AE6A-BC83-E747-83BE-72D98FF1C44A}"/>
              </a:ext>
            </a:extLst>
          </p:cNvPr>
          <p:cNvSpPr txBox="1"/>
          <p:nvPr/>
        </p:nvSpPr>
        <p:spPr>
          <a:xfrm>
            <a:off x="609601" y="335845"/>
            <a:ext cx="10955865" cy="5386090"/>
          </a:xfrm>
          <a:prstGeom prst="rect">
            <a:avLst/>
          </a:prstGeom>
          <a:noFill/>
        </p:spPr>
        <p:txBody>
          <a:bodyPr wrap="square" rtlCol="0">
            <a:spAutoFit/>
          </a:bodyPr>
          <a:lstStyle/>
          <a:p>
            <a:r>
              <a:rPr lang="en-US" sz="2000" b="1" dirty="0">
                <a:solidFill>
                  <a:srgbClr val="A32636"/>
                </a:solidFill>
              </a:rPr>
              <a:t>Noted Institutional Challenges in Clinical Trials</a:t>
            </a:r>
          </a:p>
          <a:p>
            <a:endParaRPr lang="en-US" dirty="0"/>
          </a:p>
          <a:p>
            <a:r>
              <a:rPr lang="en-US" b="1" dirty="0"/>
              <a:t>Participant Interactions: </a:t>
            </a:r>
            <a:r>
              <a:rPr lang="en-US" dirty="0">
                <a:solidFill>
                  <a:schemeClr val="tx1">
                    <a:lumMod val="50000"/>
                    <a:lumOff val="50000"/>
                  </a:schemeClr>
                </a:solidFill>
              </a:rPr>
              <a:t>The CTSI Clinical Services Core fulfills the CTSA mission of participant interaction by providing safe clinical research facilities and equipment, a trained clinical research nursing workforce, and a Research Participant Advocate, translation and interpretive services, targeted Spanish-speaking hires, maintaining the highest standards for Quality and Patient Safety while ensuring fidelity to the research protocol.  Resources include inpatient, outpatient, COVID + and non-COVID venues.  </a:t>
            </a:r>
          </a:p>
          <a:p>
            <a:endParaRPr lang="en-US" b="1" dirty="0"/>
          </a:p>
          <a:p>
            <a:r>
              <a:rPr lang="en-US" b="1" dirty="0"/>
              <a:t>U-ACT - Clinical Trial Site Activation:  Utah-Activation of Clinical Trials.   </a:t>
            </a:r>
            <a:r>
              <a:rPr lang="en-US" dirty="0">
                <a:solidFill>
                  <a:schemeClr val="tx1">
                    <a:lumMod val="50000"/>
                    <a:lumOff val="50000"/>
                  </a:schemeClr>
                </a:solidFill>
              </a:rPr>
              <a:t>The Utah CTSI Hub Liaison Team formed a working group to improve our clinical trial site activation processes, based on the work done by Mayo Clinic. Stakeholders from across the research enterprise held a process mapping exercise, set focal areas, and in February 2021 established a University of Utah Standard Industry Start-Up target of 100 Days. </a:t>
            </a:r>
          </a:p>
          <a:p>
            <a:endParaRPr lang="en-US" dirty="0"/>
          </a:p>
          <a:p>
            <a:r>
              <a:rPr lang="en-US" b="1" dirty="0"/>
              <a:t>COVID-19 Related Clinical Trial Implementation:  </a:t>
            </a:r>
            <a:r>
              <a:rPr lang="en-US" dirty="0">
                <a:solidFill>
                  <a:schemeClr val="tx1">
                    <a:lumMod val="50000"/>
                    <a:lumOff val="50000"/>
                  </a:schemeClr>
                </a:solidFill>
              </a:rPr>
              <a:t>The Utah CTSI is contributing to the successful performance of several trials related to the COVID-19 pandemic. Network trials and U Utah investigator initiated clinical research opportunities pose challenges for key leaders/business units in prioritizing research resources and adequately serving potential inpatient and outpatient research participants. Successful implementation of multiple single and multi-site COVID-19 related trials continues to require unique facilities, staffing and close internal communication and timely partnerships with external stakeholders.</a:t>
            </a:r>
          </a:p>
        </p:txBody>
      </p:sp>
    </p:spTree>
    <p:extLst>
      <p:ext uri="{BB962C8B-B14F-4D97-AF65-F5344CB8AC3E}">
        <p14:creationId xmlns:p14="http://schemas.microsoft.com/office/powerpoint/2010/main" val="363770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8024" y="1064631"/>
            <a:ext cx="11327363" cy="1200329"/>
          </a:xfrm>
          <a:prstGeom prst="rect">
            <a:avLst/>
          </a:prstGeom>
          <a:noFill/>
        </p:spPr>
        <p:txBody>
          <a:bodyPr wrap="square" rtlCol="0">
            <a:spAutoFit/>
          </a:bodyPr>
          <a:lstStyle/>
          <a:p>
            <a:pPr marL="0" marR="0" lvl="0" indent="0" defTabSz="91432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University of Utah and Intermountain leadership, on behalf of all of Utah</a:t>
            </a:r>
          </a:p>
          <a:p>
            <a:pPr marL="0" marR="0" lvl="0" indent="0" defTabSz="91432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Utah TIC/DCC Study Design and Trial Implementation</a:t>
            </a:r>
          </a:p>
          <a:p>
            <a:pPr marL="0" marR="0" lvl="0" indent="0" defTabSz="91432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Decentralized/in-home clinical research visits during the Pandemic</a:t>
            </a: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466032" y="834033"/>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C59C952-58B4-4433-84DE-484348E58F00}"/>
              </a:ext>
            </a:extLst>
          </p:cNvPr>
          <p:cNvSpPr txBox="1"/>
          <p:nvPr/>
        </p:nvSpPr>
        <p:spPr>
          <a:xfrm>
            <a:off x="368024" y="244020"/>
            <a:ext cx="1078211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rPr>
              <a:t>Highlight - </a:t>
            </a:r>
            <a:r>
              <a:rPr kumimoji="0" lang="en-US" sz="2800" b="1" i="0" u="none" strike="noStrike" kern="1200" cap="none" spc="0" normalizeH="0" baseline="0" noProof="0" dirty="0" err="1">
                <a:ln>
                  <a:noFill/>
                </a:ln>
                <a:solidFill>
                  <a:srgbClr val="A32636"/>
                </a:solidFill>
                <a:effectLst/>
                <a:uLnTx/>
                <a:uFillTx/>
                <a:latin typeface="Century Gothic" panose="020B0502020202020204" pitchFamily="34" charset="0"/>
                <a:ea typeface="+mn-ea"/>
                <a:cs typeface="+mn-cs"/>
              </a:rPr>
              <a:t>UtahOne</a:t>
            </a:r>
            <a:r>
              <a:rPr kumimoji="0" lang="en-US" sz="2800" b="1"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rPr>
              <a:t>:  PIs Adam Spivak, MD &amp; Rachel Hess, MD</a:t>
            </a:r>
          </a:p>
        </p:txBody>
      </p:sp>
      <p:pic>
        <p:nvPicPr>
          <p:cNvPr id="11" name="Picture 10">
            <a:extLst>
              <a:ext uri="{FF2B5EF4-FFF2-40B4-BE49-F238E27FC236}">
                <a16:creationId xmlns:a16="http://schemas.microsoft.com/office/drawing/2014/main" id="{65AE7C16-E593-9F44-86D2-70D0EDF9A85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3087"/>
          <a:stretch/>
        </p:blipFill>
        <p:spPr>
          <a:xfrm>
            <a:off x="569265" y="2557670"/>
            <a:ext cx="2804332" cy="4300330"/>
          </a:xfrm>
          <a:prstGeom prst="rect">
            <a:avLst/>
          </a:prstGeom>
        </p:spPr>
      </p:pic>
      <p:pic>
        <p:nvPicPr>
          <p:cNvPr id="7" name="Picture 6">
            <a:extLst>
              <a:ext uri="{FF2B5EF4-FFF2-40B4-BE49-F238E27FC236}">
                <a16:creationId xmlns:a16="http://schemas.microsoft.com/office/drawing/2014/main" id="{58D902F0-9F21-8049-BF80-087EA2B226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10185" y="2557670"/>
            <a:ext cx="2380273" cy="4300330"/>
          </a:xfrm>
          <a:prstGeom prst="rect">
            <a:avLst/>
          </a:prstGeom>
        </p:spPr>
      </p:pic>
      <p:pic>
        <p:nvPicPr>
          <p:cNvPr id="12" name="Picture 11">
            <a:extLst>
              <a:ext uri="{FF2B5EF4-FFF2-40B4-BE49-F238E27FC236}">
                <a16:creationId xmlns:a16="http://schemas.microsoft.com/office/drawing/2014/main" id="{6AA62CFF-ABD8-7A43-83FE-E7508DC16C9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473" r="23952"/>
          <a:stretch/>
        </p:blipFill>
        <p:spPr>
          <a:xfrm>
            <a:off x="7687365" y="2375344"/>
            <a:ext cx="4335302" cy="4424070"/>
          </a:xfrm>
          <a:prstGeom prst="rect">
            <a:avLst/>
          </a:prstGeom>
        </p:spPr>
      </p:pic>
      <p:pic>
        <p:nvPicPr>
          <p:cNvPr id="13" name="Picture 12">
            <a:extLst>
              <a:ext uri="{FF2B5EF4-FFF2-40B4-BE49-F238E27FC236}">
                <a16:creationId xmlns:a16="http://schemas.microsoft.com/office/drawing/2014/main" id="{DC861012-2A8E-B64A-BAC1-D1D40B6AA65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6556"/>
          <a:stretch/>
        </p:blipFill>
        <p:spPr>
          <a:xfrm>
            <a:off x="5062287" y="2576560"/>
            <a:ext cx="2625078" cy="4251623"/>
          </a:xfrm>
          <a:prstGeom prst="rect">
            <a:avLst/>
          </a:prstGeom>
        </p:spPr>
      </p:pic>
    </p:spTree>
    <p:extLst>
      <p:ext uri="{BB962C8B-B14F-4D97-AF65-F5344CB8AC3E}">
        <p14:creationId xmlns:p14="http://schemas.microsoft.com/office/powerpoint/2010/main" val="1835916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8024" y="3030409"/>
            <a:ext cx="11327363" cy="2677656"/>
          </a:xfrm>
          <a:prstGeom prst="rect">
            <a:avLst/>
          </a:prstGeom>
          <a:noFill/>
        </p:spPr>
        <p:txBody>
          <a:bodyPr wrap="square" rtlCol="0">
            <a:spAutoFit/>
          </a:bodyPr>
          <a:lstStyle/>
          <a:p>
            <a:pPr marL="342900" marR="0" lvl="0" indent="-342900"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Public facing content (no log in required)</a:t>
            </a:r>
          </a:p>
          <a:p>
            <a:pPr marL="342900" marR="0" lvl="0" indent="-342900"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a:solidFill>
                  <a:prstClr val="black"/>
                </a:solidFill>
                <a:latin typeface="Century Gothic" panose="020F0302020204030204"/>
              </a:rPr>
              <a:t>Under TIN Toolbox –</a:t>
            </a:r>
          </a:p>
          <a:p>
            <a:pPr marL="800100" lvl="1" indent="-342900" defTabSz="914327">
              <a:buFont typeface="Arial" panose="020B0604020202020204" pitchFamily="34" charset="0"/>
              <a:buChar char="•"/>
              <a:defRPr/>
            </a:pPr>
            <a:r>
              <a:rPr lang="en-US" sz="2400" kern="0" dirty="0">
                <a:solidFill>
                  <a:prstClr val="black"/>
                </a:solidFill>
                <a:latin typeface="Century Gothic" panose="020F0302020204030204"/>
              </a:rPr>
              <a:t>SIRB training, developed at Utah IRB and Utah TIC (Ann.Johnson@hsc.Utah.edu, </a:t>
            </a:r>
            <a:r>
              <a:rPr lang="en-US" sz="2400" kern="0" dirty="0">
                <a:solidFill>
                  <a:prstClr val="black"/>
                </a:solidFill>
                <a:latin typeface="Century Gothic" panose="020F0302020204030204"/>
                <a:hlinkClick r:id="rId3"/>
              </a:rPr>
              <a:t>Jeri.Burr@hsc.Utah.edu</a:t>
            </a:r>
            <a:r>
              <a:rPr lang="en-US" sz="2400" kern="0" dirty="0">
                <a:solidFill>
                  <a:prstClr val="black"/>
                </a:solidFill>
                <a:latin typeface="Century Gothic" panose="020F0302020204030204"/>
              </a:rPr>
              <a:t>)</a:t>
            </a:r>
          </a:p>
          <a:p>
            <a:pPr marL="800100" lvl="1" indent="-342900" defTabSz="914327">
              <a:buFont typeface="Arial" panose="020B0604020202020204" pitchFamily="34" charset="0"/>
              <a:buChar char="•"/>
              <a:defRPr/>
            </a:pPr>
            <a:r>
              <a:rPr lang="en-US" sz="2400" kern="0" dirty="0">
                <a:solidFill>
                  <a:prstClr val="black"/>
                </a:solidFill>
                <a:latin typeface="Century Gothic" panose="020F0302020204030204"/>
              </a:rPr>
              <a:t>RIC COVID Recruitment Kit (Developed by our partners at the Duke/Vanderbilt Recruitment Innovation Center) </a:t>
            </a:r>
          </a:p>
          <a:p>
            <a:pPr marL="342900" marR="0" lvl="0" indent="-342900"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466032" y="834033"/>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C59C952-58B4-4433-84DE-484348E58F00}"/>
              </a:ext>
            </a:extLst>
          </p:cNvPr>
          <p:cNvSpPr txBox="1"/>
          <p:nvPr/>
        </p:nvSpPr>
        <p:spPr>
          <a:xfrm>
            <a:off x="368024" y="121281"/>
            <a:ext cx="77011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rPr>
              <a:t>Highlight – Trial Innovation Network Toolbox</a:t>
            </a:r>
          </a:p>
        </p:txBody>
      </p:sp>
      <p:pic>
        <p:nvPicPr>
          <p:cNvPr id="2" name="Picture 1">
            <a:extLst>
              <a:ext uri="{FF2B5EF4-FFF2-40B4-BE49-F238E27FC236}">
                <a16:creationId xmlns:a16="http://schemas.microsoft.com/office/drawing/2014/main" id="{83BDAC0D-DDFC-1F43-953A-21A4DD7B7D9D}"/>
              </a:ext>
            </a:extLst>
          </p:cNvPr>
          <p:cNvPicPr>
            <a:picLocks noChangeAspect="1"/>
          </p:cNvPicPr>
          <p:nvPr/>
        </p:nvPicPr>
        <p:blipFill>
          <a:blip r:embed="rId4"/>
          <a:stretch>
            <a:fillRect/>
          </a:stretch>
        </p:blipFill>
        <p:spPr>
          <a:xfrm>
            <a:off x="0" y="644501"/>
            <a:ext cx="12192000" cy="1692698"/>
          </a:xfrm>
          <a:prstGeom prst="rect">
            <a:avLst/>
          </a:prstGeom>
        </p:spPr>
      </p:pic>
    </p:spTree>
    <p:extLst>
      <p:ext uri="{BB962C8B-B14F-4D97-AF65-F5344CB8AC3E}">
        <p14:creationId xmlns:p14="http://schemas.microsoft.com/office/powerpoint/2010/main" val="29545399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8754" y="2646096"/>
            <a:ext cx="11327363" cy="3693319"/>
          </a:xfrm>
          <a:prstGeom prst="rect">
            <a:avLst/>
          </a:prstGeom>
          <a:noFill/>
        </p:spPr>
        <p:txBody>
          <a:bodyPr wrap="square" rtlCol="0">
            <a:spAutoFit/>
          </a:bodyPr>
          <a:lstStyle/>
          <a:p>
            <a:pPr marL="342900" marR="0" lvl="0" indent="-342900"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Clinical trial resources: anyone with an </a:t>
            </a:r>
            <a:r>
              <a:rPr kumimoji="0" lang="en-US" sz="2400" b="0" i="0" u="none" strike="noStrike" kern="0" cap="none" spc="0" normalizeH="0" baseline="0" noProof="0" dirty="0" err="1">
                <a:ln>
                  <a:noFill/>
                </a:ln>
                <a:solidFill>
                  <a:prstClr val="black"/>
                </a:solidFill>
                <a:effectLst/>
                <a:uLnTx/>
                <a:uFillTx/>
                <a:latin typeface="Century Gothic" panose="020F0302020204030204"/>
                <a:ea typeface="+mn-ea"/>
                <a:cs typeface="+mn-cs"/>
              </a:rPr>
              <a:t>hsc.Utah.edu</a:t>
            </a: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 email can join       </a:t>
            </a:r>
            <a:r>
              <a:rPr kumimoji="0" lang="en-US" b="0" i="1" u="none" strike="noStrike" kern="0" cap="none" spc="0" normalizeH="0" baseline="0" noProof="0" dirty="0">
                <a:ln>
                  <a:noFill/>
                </a:ln>
                <a:solidFill>
                  <a:prstClr val="black"/>
                </a:solidFill>
                <a:effectLst/>
                <a:uLnTx/>
                <a:uFillTx/>
                <a:latin typeface="Century Gothic" panose="020F0302020204030204"/>
                <a:ea typeface="+mn-ea"/>
                <a:cs typeface="+mn-cs"/>
              </a:rPr>
              <a:t>(email me at </a:t>
            </a:r>
            <a:r>
              <a:rPr kumimoji="0" lang="en-US" b="0" i="1" u="none" strike="noStrike" kern="0" cap="none" spc="0" normalizeH="0" baseline="0" noProof="0" dirty="0" err="1">
                <a:ln>
                  <a:noFill/>
                </a:ln>
                <a:solidFill>
                  <a:prstClr val="black"/>
                </a:solidFill>
                <a:effectLst/>
                <a:uLnTx/>
                <a:uFillTx/>
                <a:latin typeface="Century Gothic" panose="020F0302020204030204"/>
                <a:ea typeface="+mn-ea"/>
                <a:cs typeface="+mn-cs"/>
              </a:rPr>
              <a:t>Dixie.Thompson@hsc.Utah.edu</a:t>
            </a:r>
            <a:r>
              <a:rPr kumimoji="0" lang="en-US" b="0" i="1" u="none" strike="noStrike" kern="0" cap="none" spc="0" normalizeH="0" baseline="0" noProof="0" dirty="0">
                <a:ln>
                  <a:noFill/>
                </a:ln>
                <a:solidFill>
                  <a:prstClr val="black"/>
                </a:solidFill>
                <a:effectLst/>
                <a:uLnTx/>
                <a:uFillTx/>
                <a:latin typeface="Century Gothic" panose="020F0302020204030204"/>
                <a:ea typeface="+mn-ea"/>
                <a:cs typeface="+mn-cs"/>
              </a:rPr>
              <a:t>)</a:t>
            </a:r>
          </a:p>
          <a:p>
            <a:pPr marL="342900" marR="0" lvl="0" indent="-342900"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a:solidFill>
                  <a:prstClr val="black"/>
                </a:solidFill>
                <a:latin typeface="Century Gothic" panose="020F0302020204030204"/>
              </a:rPr>
              <a:t>Utah TIC Jeri.Burr@hsc.Utah.edu; </a:t>
            </a:r>
            <a:r>
              <a:rPr lang="en-US" sz="2400" kern="0" dirty="0">
                <a:solidFill>
                  <a:prstClr val="black"/>
                </a:solidFill>
                <a:latin typeface="Century Gothic" panose="020F0302020204030204"/>
                <a:hlinkClick r:id="rId3"/>
              </a:rPr>
              <a:t>Maryse.Brulotte@hsc.Utah.edu</a:t>
            </a:r>
            <a:endParaRPr lang="en-US" sz="2400" kern="0" dirty="0">
              <a:solidFill>
                <a:prstClr val="black"/>
              </a:solidFill>
              <a:latin typeface="Century Gothic" panose="020F0302020204030204"/>
            </a:endParaRPr>
          </a:p>
          <a:p>
            <a:pPr marL="342900" marR="0" lvl="0" indent="-342900" defTabSz="91432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0" dirty="0">
                <a:solidFill>
                  <a:prstClr val="black"/>
                </a:solidFill>
                <a:latin typeface="Century Gothic" panose="020F0302020204030204"/>
              </a:rPr>
              <a:t>Avoca Knowledge Center AKC contains industry tools and leading practices like:</a:t>
            </a:r>
          </a:p>
          <a:p>
            <a:pPr marL="800100" lvl="1" indent="-342900" defTabSz="914327">
              <a:buFont typeface="Arial" panose="020B0604020202020204" pitchFamily="34" charset="0"/>
              <a:buChar char="•"/>
              <a:defRPr/>
            </a:pPr>
            <a:r>
              <a:rPr lang="en-US" sz="2400" kern="0" dirty="0">
                <a:solidFill>
                  <a:prstClr val="black"/>
                </a:solidFill>
                <a:latin typeface="Century Gothic" panose="020F0302020204030204"/>
              </a:rPr>
              <a:t>Member case studies</a:t>
            </a:r>
          </a:p>
          <a:p>
            <a:pPr marL="800100" lvl="1" indent="-342900" defTabSz="914327">
              <a:buFont typeface="Arial" panose="020B0604020202020204" pitchFamily="34" charset="0"/>
              <a:buChar char="•"/>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Research reports and data</a:t>
            </a:r>
          </a:p>
          <a:p>
            <a:pPr marL="800100" lvl="1" indent="-342900" defTabSz="914327">
              <a:buFont typeface="Arial" panose="020B0604020202020204" pitchFamily="34" charset="0"/>
              <a:buChar char="•"/>
              <a:defRPr/>
            </a:pPr>
            <a:r>
              <a:rPr lang="en-US" sz="2400" kern="0" dirty="0">
                <a:solidFill>
                  <a:prstClr val="black"/>
                </a:solidFill>
                <a:latin typeface="Century Gothic" panose="020F0302020204030204"/>
              </a:rPr>
              <a:t>Recorded webinars</a:t>
            </a:r>
          </a:p>
          <a:p>
            <a:pPr marL="800100" lvl="1" indent="-342900" defTabSz="914327">
              <a:buFont typeface="Arial" panose="020B0604020202020204" pitchFamily="34" charset="0"/>
              <a:buChar char="•"/>
              <a:defRPr/>
            </a:pPr>
            <a:r>
              <a:rPr kumimoji="0" lang="en-US" sz="2400" b="0" i="0" u="none" strike="noStrike" kern="0" cap="none" spc="0" normalizeH="0" baseline="0" noProof="0" dirty="0">
                <a:ln>
                  <a:noFill/>
                </a:ln>
                <a:solidFill>
                  <a:prstClr val="black"/>
                </a:solidFill>
                <a:effectLst/>
                <a:uLnTx/>
                <a:uFillTx/>
                <a:latin typeface="Century Gothic" panose="020F0302020204030204"/>
                <a:ea typeface="+mn-ea"/>
                <a:cs typeface="+mn-cs"/>
              </a:rPr>
              <a:t>ICH </a:t>
            </a:r>
            <a:r>
              <a:rPr lang="en-US" sz="2400" kern="0" dirty="0">
                <a:solidFill>
                  <a:prstClr val="black"/>
                </a:solidFill>
                <a:latin typeface="Century Gothic" panose="020F0302020204030204"/>
              </a:rPr>
              <a:t>E6 (R2) Compliance Landscape Map</a:t>
            </a:r>
          </a:p>
          <a:p>
            <a:pPr marL="800100" lvl="1" indent="-342900" defTabSz="914327">
              <a:buFont typeface="Arial" panose="020B0604020202020204" pitchFamily="34" charset="0"/>
              <a:buChar char="•"/>
              <a:defRPr/>
            </a:pPr>
            <a:r>
              <a:rPr lang="en-US" sz="2400" kern="0" dirty="0">
                <a:solidFill>
                  <a:prstClr val="black"/>
                </a:solidFill>
                <a:latin typeface="Century Gothic" panose="020F0302020204030204"/>
              </a:rPr>
              <a:t>Protocol Development Leading Practices and Quality Check in</a:t>
            </a:r>
            <a:endParaRPr kumimoji="0" lang="en-US" sz="2400" b="0" i="0" u="none" strike="noStrike" kern="0" cap="none" spc="0" normalizeH="0" baseline="0" noProof="0" dirty="0">
              <a:ln>
                <a:noFill/>
              </a:ln>
              <a:solidFill>
                <a:prstClr val="black">
                  <a:lumMod val="50000"/>
                  <a:lumOff val="50000"/>
                </a:prst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190C7C27-ACC2-4E45-9D0B-2D0AC781FBD8}"/>
              </a:ext>
            </a:extLst>
          </p:cNvPr>
          <p:cNvCxnSpPr/>
          <p:nvPr/>
        </p:nvCxnSpPr>
        <p:spPr>
          <a:xfrm>
            <a:off x="1466032" y="834033"/>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C59C952-58B4-4433-84DE-484348E58F00}"/>
              </a:ext>
            </a:extLst>
          </p:cNvPr>
          <p:cNvSpPr txBox="1"/>
          <p:nvPr/>
        </p:nvSpPr>
        <p:spPr>
          <a:xfrm>
            <a:off x="368024" y="121281"/>
            <a:ext cx="78085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rPr>
              <a:t>Highlight – AVOCA Consortium membership</a:t>
            </a:r>
          </a:p>
        </p:txBody>
      </p:sp>
      <p:pic>
        <p:nvPicPr>
          <p:cNvPr id="6" name="Picture 5">
            <a:extLst>
              <a:ext uri="{FF2B5EF4-FFF2-40B4-BE49-F238E27FC236}">
                <a16:creationId xmlns:a16="http://schemas.microsoft.com/office/drawing/2014/main" id="{D9D4E3B5-2725-5A41-B717-E5757A95F857}"/>
              </a:ext>
            </a:extLst>
          </p:cNvPr>
          <p:cNvPicPr>
            <a:picLocks noChangeAspect="1"/>
          </p:cNvPicPr>
          <p:nvPr/>
        </p:nvPicPr>
        <p:blipFill rotWithShape="1">
          <a:blip r:embed="rId4"/>
          <a:srcRect t="5105" b="20548"/>
          <a:stretch/>
        </p:blipFill>
        <p:spPr>
          <a:xfrm>
            <a:off x="123979" y="644501"/>
            <a:ext cx="12192000" cy="1934801"/>
          </a:xfrm>
          <a:prstGeom prst="rect">
            <a:avLst/>
          </a:prstGeom>
        </p:spPr>
      </p:pic>
    </p:spTree>
    <p:extLst>
      <p:ext uri="{BB962C8B-B14F-4D97-AF65-F5344CB8AC3E}">
        <p14:creationId xmlns:p14="http://schemas.microsoft.com/office/powerpoint/2010/main" val="35286959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90C7C27-ACC2-4E45-9D0B-2D0AC781FBD8}"/>
              </a:ext>
            </a:extLst>
          </p:cNvPr>
          <p:cNvCxnSpPr/>
          <p:nvPr/>
        </p:nvCxnSpPr>
        <p:spPr>
          <a:xfrm>
            <a:off x="1466032" y="834033"/>
            <a:ext cx="9507894" cy="0"/>
          </a:xfrm>
          <a:prstGeom prst="line">
            <a:avLst/>
          </a:prstGeom>
          <a:ln>
            <a:solidFill>
              <a:srgbClr val="A32636"/>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9C59C952-58B4-4433-84DE-484348E58F00}"/>
              </a:ext>
            </a:extLst>
          </p:cNvPr>
          <p:cNvSpPr txBox="1"/>
          <p:nvPr/>
        </p:nvSpPr>
        <p:spPr>
          <a:xfrm>
            <a:off x="163673" y="143970"/>
            <a:ext cx="121126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32636"/>
                </a:solidFill>
                <a:effectLst/>
                <a:uLnTx/>
                <a:uFillTx/>
                <a:latin typeface="Century Gothic" panose="020B0502020202020204" pitchFamily="34" charset="0"/>
                <a:ea typeface="+mn-ea"/>
                <a:cs typeface="+mn-cs"/>
              </a:rPr>
              <a:t>In closing… Masks, Vaccines, Asymptomatic &amp; Symptomatic Testing </a:t>
            </a:r>
          </a:p>
        </p:txBody>
      </p:sp>
      <p:pic>
        <p:nvPicPr>
          <p:cNvPr id="6" name="Picture 5">
            <a:extLst>
              <a:ext uri="{FF2B5EF4-FFF2-40B4-BE49-F238E27FC236}">
                <a16:creationId xmlns:a16="http://schemas.microsoft.com/office/drawing/2014/main" id="{F7A77EC1-2759-6247-A589-685F0018A62D}"/>
              </a:ext>
            </a:extLst>
          </p:cNvPr>
          <p:cNvPicPr>
            <a:picLocks noChangeAspect="1"/>
          </p:cNvPicPr>
          <p:nvPr/>
        </p:nvPicPr>
        <p:blipFill rotWithShape="1">
          <a:blip r:embed="rId3"/>
          <a:srcRect b="9715"/>
          <a:stretch/>
        </p:blipFill>
        <p:spPr>
          <a:xfrm>
            <a:off x="1152939" y="1000877"/>
            <a:ext cx="9886122" cy="5307158"/>
          </a:xfrm>
          <a:prstGeom prst="rect">
            <a:avLst/>
          </a:prstGeom>
        </p:spPr>
      </p:pic>
    </p:spTree>
    <p:extLst>
      <p:ext uri="{BB962C8B-B14F-4D97-AF65-F5344CB8AC3E}">
        <p14:creationId xmlns:p14="http://schemas.microsoft.com/office/powerpoint/2010/main" val="19745174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38433"/>
            <a:ext cx="11461750" cy="549537"/>
          </a:xfrm>
        </p:spPr>
        <p:txBody>
          <a:bodyPr/>
          <a:lstStyle/>
          <a:p>
            <a:r>
              <a:rPr lang="en-US" sz="3600" dirty="0"/>
              <a:t>Q1. CTSI – CCTS – CTSA:  What’s the difference?</a:t>
            </a:r>
          </a:p>
        </p:txBody>
      </p:sp>
      <p:sp>
        <p:nvSpPr>
          <p:cNvPr id="3" name="Content Placeholder 2"/>
          <p:cNvSpPr>
            <a:spLocks noGrp="1"/>
          </p:cNvSpPr>
          <p:nvPr>
            <p:ph sz="half" idx="1"/>
          </p:nvPr>
        </p:nvSpPr>
        <p:spPr>
          <a:xfrm>
            <a:off x="365125" y="1356507"/>
            <a:ext cx="11461750" cy="5163060"/>
          </a:xfrm>
        </p:spPr>
        <p:txBody>
          <a:bodyPr/>
          <a:lstStyle/>
          <a:p>
            <a:r>
              <a:rPr lang="en-US" b="1" dirty="0">
                <a:solidFill>
                  <a:schemeClr val="tx1">
                    <a:lumMod val="75000"/>
                    <a:lumOff val="25000"/>
                  </a:schemeClr>
                </a:solidFill>
              </a:rPr>
              <a:t>CTSI </a:t>
            </a:r>
            <a:r>
              <a:rPr lang="en-US" dirty="0">
                <a:solidFill>
                  <a:schemeClr val="tx1">
                    <a:lumMod val="75000"/>
                    <a:lumOff val="25000"/>
                  </a:schemeClr>
                </a:solidFill>
              </a:rPr>
              <a:t>Clinical &amp; Translational Science Institute</a:t>
            </a:r>
          </a:p>
          <a:p>
            <a:r>
              <a:rPr lang="en-US" b="1" dirty="0">
                <a:solidFill>
                  <a:schemeClr val="tx1">
                    <a:lumMod val="75000"/>
                    <a:lumOff val="25000"/>
                  </a:schemeClr>
                </a:solidFill>
              </a:rPr>
              <a:t>CCTS</a:t>
            </a:r>
            <a:r>
              <a:rPr lang="en-US" dirty="0">
                <a:solidFill>
                  <a:schemeClr val="tx1">
                    <a:lumMod val="75000"/>
                    <a:lumOff val="25000"/>
                  </a:schemeClr>
                </a:solidFill>
              </a:rPr>
              <a:t> Center for Clinical &amp; Translational Science, previously</a:t>
            </a:r>
          </a:p>
          <a:p>
            <a:r>
              <a:rPr lang="en-US" b="1" dirty="0">
                <a:solidFill>
                  <a:schemeClr val="tx1">
                    <a:lumMod val="75000"/>
                    <a:lumOff val="25000"/>
                  </a:schemeClr>
                </a:solidFill>
              </a:rPr>
              <a:t>CTSA</a:t>
            </a:r>
            <a:r>
              <a:rPr lang="en-US" dirty="0">
                <a:solidFill>
                  <a:schemeClr val="tx1">
                    <a:lumMod val="75000"/>
                    <a:lumOff val="25000"/>
                  </a:schemeClr>
                </a:solidFill>
              </a:rPr>
              <a:t> Clinical &amp; Translational Science Award</a:t>
            </a:r>
          </a:p>
          <a:p>
            <a:pPr lvl="1"/>
            <a:r>
              <a:rPr lang="en-US" sz="3067" dirty="0">
                <a:solidFill>
                  <a:schemeClr val="tx1">
                    <a:lumMod val="75000"/>
                    <a:lumOff val="25000"/>
                  </a:schemeClr>
                </a:solidFill>
              </a:rPr>
              <a:t>National NIH Program &amp; Institutional Award</a:t>
            </a:r>
            <a:endParaRPr lang="en-US" dirty="0">
              <a:solidFill>
                <a:schemeClr val="tx1">
                  <a:lumMod val="75000"/>
                  <a:lumOff val="25000"/>
                </a:schemeClr>
              </a:solidFill>
            </a:endParaRPr>
          </a:p>
          <a:p>
            <a:pPr lvl="1"/>
            <a:r>
              <a:rPr lang="en-US" dirty="0">
                <a:solidFill>
                  <a:schemeClr val="tx1">
                    <a:lumMod val="75000"/>
                    <a:lumOff val="25000"/>
                  </a:schemeClr>
                </a:solidFill>
              </a:rPr>
              <a:t>Funded since 2008 through </a:t>
            </a:r>
            <a:r>
              <a:rPr lang="en-US" i="1" dirty="0">
                <a:solidFill>
                  <a:schemeClr val="tx1">
                    <a:lumMod val="75000"/>
                    <a:lumOff val="25000"/>
                  </a:schemeClr>
                </a:solidFill>
              </a:rPr>
              <a:t>National Center for Advancing Translational Sciences</a:t>
            </a:r>
            <a:r>
              <a:rPr lang="en-US" dirty="0">
                <a:solidFill>
                  <a:schemeClr val="tx1">
                    <a:lumMod val="75000"/>
                    <a:lumOff val="25000"/>
                  </a:schemeClr>
                </a:solidFill>
              </a:rPr>
              <a:t> (NCATS)</a:t>
            </a:r>
          </a:p>
          <a:p>
            <a:pPr lvl="1"/>
            <a:r>
              <a:rPr lang="en-US" dirty="0">
                <a:solidFill>
                  <a:schemeClr val="tx1">
                    <a:lumMod val="75000"/>
                    <a:lumOff val="25000"/>
                  </a:schemeClr>
                </a:solidFill>
              </a:rPr>
              <a:t>Academic Home for Clinical &amp; Translational Science</a:t>
            </a:r>
          </a:p>
        </p:txBody>
      </p:sp>
    </p:spTree>
    <p:extLst>
      <p:ext uri="{BB962C8B-B14F-4D97-AF65-F5344CB8AC3E}">
        <p14:creationId xmlns:p14="http://schemas.microsoft.com/office/powerpoint/2010/main" val="3717277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38433"/>
            <a:ext cx="11461750" cy="549537"/>
          </a:xfrm>
        </p:spPr>
        <p:txBody>
          <a:bodyPr/>
          <a:lstStyle/>
          <a:p>
            <a:r>
              <a:rPr lang="en-US" sz="3600" dirty="0"/>
              <a:t>Q2. How / Why an Institute? </a:t>
            </a:r>
          </a:p>
        </p:txBody>
      </p:sp>
      <p:sp>
        <p:nvSpPr>
          <p:cNvPr id="3" name="Content Placeholder 2"/>
          <p:cNvSpPr>
            <a:spLocks noGrp="1"/>
          </p:cNvSpPr>
          <p:nvPr>
            <p:ph sz="half" idx="1"/>
          </p:nvPr>
        </p:nvSpPr>
        <p:spPr>
          <a:xfrm>
            <a:off x="537403" y="1104715"/>
            <a:ext cx="11461750" cy="5163060"/>
          </a:xfrm>
        </p:spPr>
        <p:txBody>
          <a:bodyPr>
            <a:normAutofit/>
          </a:bodyPr>
          <a:lstStyle/>
          <a:p>
            <a:r>
              <a:rPr lang="en-US" sz="3200" dirty="0">
                <a:solidFill>
                  <a:schemeClr val="tx1">
                    <a:lumMod val="75000"/>
                    <a:lumOff val="25000"/>
                  </a:schemeClr>
                </a:solidFill>
              </a:rPr>
              <a:t>CTSI Clinical &amp; Translational Science Institute</a:t>
            </a:r>
          </a:p>
          <a:p>
            <a:r>
              <a:rPr lang="en-US" sz="3200" dirty="0">
                <a:solidFill>
                  <a:schemeClr val="tx1">
                    <a:lumMod val="75000"/>
                    <a:lumOff val="25000"/>
                  </a:schemeClr>
                </a:solidFill>
              </a:rPr>
              <a:t>“Institute” conveys our expanding Translational Science role within the state of Utah and nationally </a:t>
            </a:r>
          </a:p>
          <a:p>
            <a:r>
              <a:rPr lang="en-US" sz="3200" dirty="0">
                <a:solidFill>
                  <a:schemeClr val="tx1">
                    <a:lumMod val="75000"/>
                    <a:lumOff val="25000"/>
                  </a:schemeClr>
                </a:solidFill>
              </a:rPr>
              <a:t>Strong collaborations across campus, Intermountain Healthcare, Utah </a:t>
            </a:r>
            <a:r>
              <a:rPr lang="en-US" sz="3200" dirty="0" err="1">
                <a:solidFill>
                  <a:schemeClr val="tx1">
                    <a:lumMod val="75000"/>
                    <a:lumOff val="25000"/>
                  </a:schemeClr>
                </a:solidFill>
              </a:rPr>
              <a:t>DoH</a:t>
            </a:r>
            <a:r>
              <a:rPr lang="en-US" sz="3200" dirty="0">
                <a:solidFill>
                  <a:schemeClr val="tx1">
                    <a:lumMod val="75000"/>
                    <a:lumOff val="25000"/>
                  </a:schemeClr>
                </a:solidFill>
              </a:rPr>
              <a:t>, SLC VA, UU Health Regional Affiliates, and Community Faces of Utah, and with Regional and National Networks.</a:t>
            </a:r>
          </a:p>
          <a:p>
            <a:r>
              <a:rPr lang="en-US" sz="3200" dirty="0">
                <a:solidFill>
                  <a:schemeClr val="tx1">
                    <a:lumMod val="75000"/>
                    <a:lumOff val="25000"/>
                  </a:schemeClr>
                </a:solidFill>
              </a:rPr>
              <a:t>Provides the University Research Community:</a:t>
            </a:r>
          </a:p>
          <a:p>
            <a:pPr lvl="1"/>
            <a:r>
              <a:rPr lang="en-US" sz="2800" dirty="0">
                <a:solidFill>
                  <a:schemeClr val="tx1">
                    <a:lumMod val="75000"/>
                    <a:lumOff val="25000"/>
                  </a:schemeClr>
                </a:solidFill>
              </a:rPr>
              <a:t>Expertise and Infrastructure</a:t>
            </a:r>
          </a:p>
        </p:txBody>
      </p:sp>
    </p:spTree>
    <p:extLst>
      <p:ext uri="{BB962C8B-B14F-4D97-AF65-F5344CB8AC3E}">
        <p14:creationId xmlns:p14="http://schemas.microsoft.com/office/powerpoint/2010/main" val="29090815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72914A-F15A-B645-A2FF-0F33F2E6E5DC}"/>
              </a:ext>
            </a:extLst>
          </p:cNvPr>
          <p:cNvSpPr>
            <a:spLocks noGrp="1"/>
          </p:cNvSpPr>
          <p:nvPr>
            <p:ph type="body" sz="quarter" idx="10"/>
          </p:nvPr>
        </p:nvSpPr>
        <p:spPr>
          <a:xfrm>
            <a:off x="891899" y="429682"/>
            <a:ext cx="10699750" cy="5121541"/>
          </a:xfrm>
        </p:spPr>
        <p:txBody>
          <a:bodyPr/>
          <a:lstStyle/>
          <a:p>
            <a:pPr fontAlgn="base"/>
            <a:r>
              <a:rPr lang="en-US" dirty="0"/>
              <a:t>“When clinical research reveals a new or better way to treat a health condition, it can take up to 14 years to get that knowledge out to the masses,” Hess said. “The CTSI helps ensure that the community has access to these discoveries sooner; to go beyond just saying ‘it works’ and actually pushing it from the pre-clinical space to patient access and opportunities.”</a:t>
            </a:r>
          </a:p>
          <a:p>
            <a:br>
              <a:rPr lang="en-US" dirty="0"/>
            </a:br>
            <a:endParaRPr lang="en-US" dirty="0"/>
          </a:p>
        </p:txBody>
      </p:sp>
      <p:sp>
        <p:nvSpPr>
          <p:cNvPr id="3" name="Text Placeholder 2">
            <a:extLst>
              <a:ext uri="{FF2B5EF4-FFF2-40B4-BE49-F238E27FC236}">
                <a16:creationId xmlns:a16="http://schemas.microsoft.com/office/drawing/2014/main" id="{15F37756-300D-054E-9406-3DF00F2D749B}"/>
              </a:ext>
            </a:extLst>
          </p:cNvPr>
          <p:cNvSpPr>
            <a:spLocks noGrp="1"/>
          </p:cNvSpPr>
          <p:nvPr>
            <p:ph type="body" sz="quarter" idx="11"/>
          </p:nvPr>
        </p:nvSpPr>
        <p:spPr>
          <a:xfrm>
            <a:off x="5312809" y="5551223"/>
            <a:ext cx="6463058" cy="637541"/>
          </a:xfrm>
        </p:spPr>
        <p:txBody>
          <a:bodyPr>
            <a:normAutofit/>
          </a:bodyPr>
          <a:lstStyle/>
          <a:p>
            <a:r>
              <a:rPr lang="en-US" dirty="0"/>
              <a:t>Rachel Hess, MD,CTSI Co-Director</a:t>
            </a:r>
          </a:p>
        </p:txBody>
      </p:sp>
      <p:sp>
        <p:nvSpPr>
          <p:cNvPr id="6" name="Text Placeholder 5">
            <a:extLst>
              <a:ext uri="{FF2B5EF4-FFF2-40B4-BE49-F238E27FC236}">
                <a16:creationId xmlns:a16="http://schemas.microsoft.com/office/drawing/2014/main" id="{68964B10-73E1-644E-9638-B20A3545CD23}"/>
              </a:ext>
            </a:extLst>
          </p:cNvPr>
          <p:cNvSpPr>
            <a:spLocks noGrp="1"/>
          </p:cNvSpPr>
          <p:nvPr>
            <p:ph type="body" sz="quarter" idx="14"/>
          </p:nvPr>
        </p:nvSpPr>
        <p:spPr>
          <a:xfrm>
            <a:off x="2335696" y="6555771"/>
            <a:ext cx="3402305" cy="254000"/>
          </a:xfrm>
        </p:spPr>
        <p:txBody>
          <a:bodyPr/>
          <a:lstStyle/>
          <a:p>
            <a:r>
              <a:rPr lang="en-US" dirty="0"/>
              <a:t>CTSI.UTAH.EDU</a:t>
            </a:r>
          </a:p>
        </p:txBody>
      </p:sp>
      <p:sp>
        <p:nvSpPr>
          <p:cNvPr id="8" name="TextBox 7">
            <a:extLst>
              <a:ext uri="{FF2B5EF4-FFF2-40B4-BE49-F238E27FC236}">
                <a16:creationId xmlns:a16="http://schemas.microsoft.com/office/drawing/2014/main" id="{57DCF6E9-2FBA-6342-ADB6-DB024DA30DE5}"/>
              </a:ext>
            </a:extLst>
          </p:cNvPr>
          <p:cNvSpPr txBox="1"/>
          <p:nvPr/>
        </p:nvSpPr>
        <p:spPr>
          <a:xfrm>
            <a:off x="11445875" y="6555771"/>
            <a:ext cx="659985" cy="472778"/>
          </a:xfrm>
          <a:prstGeom prst="rect">
            <a:avLst/>
          </a:prstGeom>
          <a:solidFill>
            <a:schemeClr val="tx1"/>
          </a:solidFill>
        </p:spPr>
        <p:txBody>
          <a:bodyPr wrap="square" rtlCol="0">
            <a:spAutoFit/>
          </a:bodyPr>
          <a:lstStyle/>
          <a:p>
            <a:endParaRPr lang="en-US"/>
          </a:p>
        </p:txBody>
      </p:sp>
    </p:spTree>
    <p:extLst>
      <p:ext uri="{BB962C8B-B14F-4D97-AF65-F5344CB8AC3E}">
        <p14:creationId xmlns:p14="http://schemas.microsoft.com/office/powerpoint/2010/main" val="34272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38433"/>
            <a:ext cx="11461750" cy="549537"/>
          </a:xfrm>
        </p:spPr>
        <p:txBody>
          <a:bodyPr/>
          <a:lstStyle/>
          <a:p>
            <a:r>
              <a:rPr lang="en-US" sz="3600" dirty="0"/>
              <a:t>Q3. Expertise? </a:t>
            </a:r>
          </a:p>
        </p:txBody>
      </p:sp>
      <p:sp>
        <p:nvSpPr>
          <p:cNvPr id="3" name="Content Placeholder 2"/>
          <p:cNvSpPr>
            <a:spLocks noGrp="1"/>
          </p:cNvSpPr>
          <p:nvPr>
            <p:ph sz="half" idx="1"/>
          </p:nvPr>
        </p:nvSpPr>
        <p:spPr>
          <a:xfrm>
            <a:off x="457890" y="1038455"/>
            <a:ext cx="11461750" cy="5163060"/>
          </a:xfrm>
        </p:spPr>
        <p:txBody>
          <a:bodyPr>
            <a:normAutofit fontScale="92500" lnSpcReduction="10000"/>
          </a:bodyPr>
          <a:lstStyle/>
          <a:p>
            <a:r>
              <a:rPr lang="en-US" sz="2400" dirty="0">
                <a:solidFill>
                  <a:schemeClr val="tx1">
                    <a:lumMod val="75000"/>
                    <a:lumOff val="25000"/>
                  </a:schemeClr>
                </a:solidFill>
              </a:rPr>
              <a:t>Institute designation required serial approvals from governing bodies both internal and external to the University -  “Utah CTSI” </a:t>
            </a:r>
          </a:p>
          <a:p>
            <a:r>
              <a:rPr lang="en-US" sz="2400" dirty="0">
                <a:solidFill>
                  <a:schemeClr val="tx1">
                    <a:lumMod val="75000"/>
                    <a:lumOff val="25000"/>
                  </a:schemeClr>
                </a:solidFill>
              </a:rPr>
              <a:t>Ongoing Strategic Leadership collaborations:</a:t>
            </a:r>
          </a:p>
          <a:p>
            <a:pPr lvl="1"/>
            <a:r>
              <a:rPr lang="en-US" sz="1867" dirty="0">
                <a:solidFill>
                  <a:schemeClr val="tx1">
                    <a:lumMod val="75000"/>
                    <a:lumOff val="25000"/>
                  </a:schemeClr>
                </a:solidFill>
              </a:rPr>
              <a:t>CTSI, VPR, CEO </a:t>
            </a:r>
            <a:r>
              <a:rPr lang="en-US" sz="1867" dirty="0" err="1">
                <a:solidFill>
                  <a:schemeClr val="tx1">
                    <a:lumMod val="75000"/>
                    <a:lumOff val="25000"/>
                  </a:schemeClr>
                </a:solidFill>
              </a:rPr>
              <a:t>UUtah</a:t>
            </a:r>
            <a:r>
              <a:rPr lang="en-US" sz="1867" dirty="0">
                <a:solidFill>
                  <a:schemeClr val="tx1">
                    <a:lumMod val="75000"/>
                    <a:lumOff val="25000"/>
                  </a:schemeClr>
                </a:solidFill>
              </a:rPr>
              <a:t> Health and SVPs office, AVP for Health Sciences Research, Dean’s Office, and multiple leadership committees from across University and partners</a:t>
            </a:r>
            <a:endParaRPr lang="en-US" sz="2400" dirty="0">
              <a:solidFill>
                <a:schemeClr val="tx1">
                  <a:lumMod val="75000"/>
                  <a:lumOff val="25000"/>
                </a:schemeClr>
              </a:solidFill>
            </a:endParaRPr>
          </a:p>
          <a:p>
            <a:r>
              <a:rPr lang="en-US" sz="2400" dirty="0">
                <a:solidFill>
                  <a:schemeClr val="tx1">
                    <a:lumMod val="75000"/>
                    <a:lumOff val="25000"/>
                  </a:schemeClr>
                </a:solidFill>
              </a:rPr>
              <a:t>CTSI areas of expertise across the Translational Spectrum include:</a:t>
            </a:r>
          </a:p>
          <a:p>
            <a:pPr lvl="1"/>
            <a:r>
              <a:rPr lang="en-US" sz="2000" dirty="0">
                <a:solidFill>
                  <a:schemeClr val="tx1">
                    <a:lumMod val="75000"/>
                    <a:lumOff val="25000"/>
                  </a:schemeClr>
                </a:solidFill>
              </a:rPr>
              <a:t>Education &amp; Training for future workforce development</a:t>
            </a:r>
          </a:p>
          <a:p>
            <a:pPr lvl="1"/>
            <a:r>
              <a:rPr lang="en-US" sz="2000" dirty="0">
                <a:solidFill>
                  <a:schemeClr val="tx1">
                    <a:lumMod val="75000"/>
                    <a:lumOff val="25000"/>
                  </a:schemeClr>
                </a:solidFill>
              </a:rPr>
              <a:t>Informatics, Biostats, Population Science, Data Science, other technical expertise</a:t>
            </a:r>
          </a:p>
          <a:p>
            <a:pPr lvl="1"/>
            <a:r>
              <a:rPr lang="en-US" sz="2000" dirty="0">
                <a:solidFill>
                  <a:schemeClr val="tx1">
                    <a:lumMod val="75000"/>
                    <a:lumOff val="25000"/>
                  </a:schemeClr>
                </a:solidFill>
              </a:rPr>
              <a:t>Regulatory and Compliance</a:t>
            </a:r>
          </a:p>
          <a:p>
            <a:pPr lvl="1"/>
            <a:r>
              <a:rPr lang="en-US" sz="2000" dirty="0">
                <a:solidFill>
                  <a:schemeClr val="tx1">
                    <a:lumMod val="75000"/>
                    <a:lumOff val="25000"/>
                  </a:schemeClr>
                </a:solidFill>
              </a:rPr>
              <a:t>Clinical research venues and staffing</a:t>
            </a:r>
          </a:p>
          <a:p>
            <a:pPr lvl="1"/>
            <a:r>
              <a:rPr lang="en-US" sz="2000" dirty="0">
                <a:solidFill>
                  <a:schemeClr val="tx1">
                    <a:lumMod val="75000"/>
                    <a:lumOff val="25000"/>
                  </a:schemeClr>
                </a:solidFill>
              </a:rPr>
              <a:t>Translational Lab and Biobank</a:t>
            </a:r>
          </a:p>
          <a:p>
            <a:pPr lvl="1"/>
            <a:r>
              <a:rPr lang="en-US" sz="2000" dirty="0">
                <a:solidFill>
                  <a:schemeClr val="tx1">
                    <a:lumMod val="75000"/>
                    <a:lumOff val="25000"/>
                  </a:schemeClr>
                </a:solidFill>
              </a:rPr>
              <a:t>Community Collaboration and Engagement </a:t>
            </a:r>
          </a:p>
          <a:p>
            <a:pPr lvl="1"/>
            <a:r>
              <a:rPr lang="en-US" sz="2000" dirty="0">
                <a:solidFill>
                  <a:schemeClr val="tx1">
                    <a:lumMod val="75000"/>
                    <a:lumOff val="25000"/>
                  </a:schemeClr>
                </a:solidFill>
              </a:rPr>
              <a:t>Ethics, Diversity and Inclusivity </a:t>
            </a:r>
          </a:p>
          <a:p>
            <a:pPr lvl="1"/>
            <a:r>
              <a:rPr lang="en-US" sz="2000" dirty="0">
                <a:solidFill>
                  <a:schemeClr val="tx1">
                    <a:lumMod val="75000"/>
                    <a:lumOff val="25000"/>
                  </a:schemeClr>
                </a:solidFill>
              </a:rPr>
              <a:t>Precision Medicine</a:t>
            </a:r>
          </a:p>
          <a:p>
            <a:pPr lvl="1"/>
            <a:r>
              <a:rPr lang="en-US" sz="2000" dirty="0">
                <a:solidFill>
                  <a:schemeClr val="tx1">
                    <a:lumMod val="75000"/>
                    <a:lumOff val="25000"/>
                  </a:schemeClr>
                </a:solidFill>
              </a:rPr>
              <a:t>Research Participant Advocacy </a:t>
            </a:r>
            <a:r>
              <a:rPr lang="en-US" sz="2000" dirty="0" err="1">
                <a:solidFill>
                  <a:schemeClr val="tx1">
                    <a:lumMod val="75000"/>
                    <a:lumOff val="25000"/>
                  </a:schemeClr>
                </a:solidFill>
              </a:rPr>
              <a:t>Sadie.Gabler@hsc.Utah.edu</a:t>
            </a:r>
            <a:endParaRPr lang="en-US" sz="2000" dirty="0">
              <a:solidFill>
                <a:schemeClr val="tx1">
                  <a:lumMod val="75000"/>
                  <a:lumOff val="25000"/>
                </a:schemeClr>
              </a:solidFill>
            </a:endParaRPr>
          </a:p>
          <a:p>
            <a:pPr lvl="1"/>
            <a:r>
              <a:rPr lang="en-US" sz="2000" dirty="0">
                <a:solidFill>
                  <a:schemeClr val="tx1">
                    <a:lumMod val="75000"/>
                    <a:lumOff val="25000"/>
                  </a:schemeClr>
                </a:solidFill>
              </a:rPr>
              <a:t>Expert Navigation Ashley.Kapron@hsc.Utah.edu </a:t>
            </a:r>
            <a:endParaRPr lang="en-US" sz="2267" dirty="0">
              <a:solidFill>
                <a:schemeClr val="tx1">
                  <a:lumMod val="75000"/>
                  <a:lumOff val="25000"/>
                </a:schemeClr>
              </a:solidFill>
            </a:endParaRPr>
          </a:p>
          <a:p>
            <a:pPr marL="0" indent="0">
              <a:buNone/>
            </a:pPr>
            <a:endParaRPr lang="en-US" dirty="0">
              <a:solidFill>
                <a:schemeClr val="tx1">
                  <a:lumMod val="75000"/>
                  <a:lumOff val="25000"/>
                </a:schemeClr>
              </a:solidFill>
            </a:endParaRPr>
          </a:p>
        </p:txBody>
      </p:sp>
    </p:spTree>
    <p:extLst>
      <p:ext uri="{BB962C8B-B14F-4D97-AF65-F5344CB8AC3E}">
        <p14:creationId xmlns:p14="http://schemas.microsoft.com/office/powerpoint/2010/main" val="17978702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99A0E5-6688-454F-8AE9-74B09F6116F5}"/>
              </a:ext>
            </a:extLst>
          </p:cNvPr>
          <p:cNvPicPr>
            <a:picLocks noChangeAspect="1"/>
          </p:cNvPicPr>
          <p:nvPr/>
        </p:nvPicPr>
        <p:blipFill>
          <a:blip r:embed="rId2"/>
          <a:stretch>
            <a:fillRect/>
          </a:stretch>
        </p:blipFill>
        <p:spPr>
          <a:xfrm>
            <a:off x="37930" y="0"/>
            <a:ext cx="12116140" cy="6858000"/>
          </a:xfrm>
          <a:prstGeom prst="rect">
            <a:avLst/>
          </a:prstGeom>
        </p:spPr>
      </p:pic>
    </p:spTree>
    <p:extLst>
      <p:ext uri="{BB962C8B-B14F-4D97-AF65-F5344CB8AC3E}">
        <p14:creationId xmlns:p14="http://schemas.microsoft.com/office/powerpoint/2010/main" val="1920278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38433"/>
            <a:ext cx="11461750" cy="549537"/>
          </a:xfrm>
        </p:spPr>
        <p:txBody>
          <a:bodyPr/>
          <a:lstStyle/>
          <a:p>
            <a:r>
              <a:rPr lang="en-US" sz="3600" dirty="0"/>
              <a:t>Q4. INFRASTRUCTURE? </a:t>
            </a:r>
          </a:p>
        </p:txBody>
      </p:sp>
      <p:pic>
        <p:nvPicPr>
          <p:cNvPr id="4" name="Picture 3">
            <a:extLst>
              <a:ext uri="{FF2B5EF4-FFF2-40B4-BE49-F238E27FC236}">
                <a16:creationId xmlns:a16="http://schemas.microsoft.com/office/drawing/2014/main" id="{2604932A-E7A6-3C4C-A523-823A94DB05EF}"/>
              </a:ext>
            </a:extLst>
          </p:cNvPr>
          <p:cNvPicPr>
            <a:picLocks noChangeAspect="1"/>
          </p:cNvPicPr>
          <p:nvPr/>
        </p:nvPicPr>
        <p:blipFill>
          <a:blip r:embed="rId3"/>
          <a:stretch>
            <a:fillRect/>
          </a:stretch>
        </p:blipFill>
        <p:spPr>
          <a:xfrm>
            <a:off x="0" y="1033034"/>
            <a:ext cx="12192000" cy="4791932"/>
          </a:xfrm>
          <a:prstGeom prst="rect">
            <a:avLst/>
          </a:prstGeom>
        </p:spPr>
      </p:pic>
    </p:spTree>
    <p:extLst>
      <p:ext uri="{BB962C8B-B14F-4D97-AF65-F5344CB8AC3E}">
        <p14:creationId xmlns:p14="http://schemas.microsoft.com/office/powerpoint/2010/main" val="40463905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338433"/>
            <a:ext cx="11461750" cy="549537"/>
          </a:xfrm>
        </p:spPr>
        <p:txBody>
          <a:bodyPr/>
          <a:lstStyle/>
          <a:p>
            <a:r>
              <a:rPr lang="en-US" sz="3600" dirty="0"/>
              <a:t>Q4. INFRASTRUCTURE? </a:t>
            </a:r>
            <a:r>
              <a:rPr lang="en-US" sz="3600" cap="none" dirty="0"/>
              <a:t>cont. </a:t>
            </a:r>
            <a:endParaRPr lang="en-US" sz="3600" dirty="0"/>
          </a:p>
        </p:txBody>
      </p:sp>
      <p:pic>
        <p:nvPicPr>
          <p:cNvPr id="3" name="Picture 2">
            <a:extLst>
              <a:ext uri="{FF2B5EF4-FFF2-40B4-BE49-F238E27FC236}">
                <a16:creationId xmlns:a16="http://schemas.microsoft.com/office/drawing/2014/main" id="{3654BE9B-30E2-3642-9E77-C20326E1961B}"/>
              </a:ext>
            </a:extLst>
          </p:cNvPr>
          <p:cNvPicPr>
            <a:picLocks noChangeAspect="1"/>
          </p:cNvPicPr>
          <p:nvPr/>
        </p:nvPicPr>
        <p:blipFill>
          <a:blip r:embed="rId3"/>
          <a:stretch>
            <a:fillRect/>
          </a:stretch>
        </p:blipFill>
        <p:spPr>
          <a:xfrm>
            <a:off x="128322" y="993913"/>
            <a:ext cx="10857730" cy="4430453"/>
          </a:xfrm>
          <a:prstGeom prst="rect">
            <a:avLst/>
          </a:prstGeom>
        </p:spPr>
      </p:pic>
      <p:sp>
        <p:nvSpPr>
          <p:cNvPr id="5" name="TextBox 4">
            <a:extLst>
              <a:ext uri="{FF2B5EF4-FFF2-40B4-BE49-F238E27FC236}">
                <a16:creationId xmlns:a16="http://schemas.microsoft.com/office/drawing/2014/main" id="{4C8EB2D2-0A78-254C-A0A3-886EDEF55C9B}"/>
              </a:ext>
            </a:extLst>
          </p:cNvPr>
          <p:cNvSpPr txBox="1"/>
          <p:nvPr/>
        </p:nvSpPr>
        <p:spPr>
          <a:xfrm>
            <a:off x="463827" y="5239700"/>
            <a:ext cx="7863050" cy="369332"/>
          </a:xfrm>
          <a:prstGeom prst="rect">
            <a:avLst/>
          </a:prstGeom>
          <a:noFill/>
        </p:spPr>
        <p:txBody>
          <a:bodyPr wrap="none" rtlCol="0">
            <a:spAutoFit/>
          </a:bodyPr>
          <a:lstStyle/>
          <a:p>
            <a:r>
              <a:rPr lang="en-US" dirty="0">
                <a:latin typeface="Century Gothic" panose="020B0502020202020204" pitchFamily="34" charset="0"/>
              </a:rPr>
              <a:t>Director, Clinical Research Operations:  </a:t>
            </a:r>
            <a:r>
              <a:rPr lang="en-US" dirty="0" err="1">
                <a:latin typeface="Century Gothic" panose="020B0502020202020204" pitchFamily="34" charset="0"/>
              </a:rPr>
              <a:t>Jaci.Skidmore@hsc.Utah.edu</a:t>
            </a:r>
            <a:endParaRPr lang="en-US" dirty="0">
              <a:latin typeface="Century Gothic" panose="020B0502020202020204" pitchFamily="34" charset="0"/>
            </a:endParaRPr>
          </a:p>
        </p:txBody>
      </p:sp>
    </p:spTree>
    <p:extLst>
      <p:ext uri="{BB962C8B-B14F-4D97-AF65-F5344CB8AC3E}">
        <p14:creationId xmlns:p14="http://schemas.microsoft.com/office/powerpoint/2010/main" val="11567837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2254</Words>
  <Application>Microsoft Macintosh PowerPoint</Application>
  <PresentationFormat>Widescreen</PresentationFormat>
  <Paragraphs>260</Paragraphs>
  <Slides>24</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BIG CASLON MEDIUM</vt:lpstr>
      <vt:lpstr>Calibri</vt:lpstr>
      <vt:lpstr>Calibri Light</vt:lpstr>
      <vt:lpstr>Century Gothic</vt:lpstr>
      <vt:lpstr>Century Gothic Bold</vt:lpstr>
      <vt:lpstr>Century Gothic Bold Italic</vt:lpstr>
      <vt:lpstr>Contoso Pharmaceuticals</vt:lpstr>
      <vt:lpstr>Gill Sans MT</vt:lpstr>
      <vt:lpstr>1_Office Theme</vt:lpstr>
      <vt:lpstr>Office Theme</vt:lpstr>
      <vt:lpstr>PowerPoint Presentation</vt:lpstr>
      <vt:lpstr>Compliance Café at the University – and what to expect in today’s presentation</vt:lpstr>
      <vt:lpstr>Q1. CTSI – CCTS – CTSA:  What’s the difference?</vt:lpstr>
      <vt:lpstr>Q2. How / Why an Institute? </vt:lpstr>
      <vt:lpstr>PowerPoint Presentation</vt:lpstr>
      <vt:lpstr>Q3. Expertise? </vt:lpstr>
      <vt:lpstr>PowerPoint Presentation</vt:lpstr>
      <vt:lpstr>Q4. INFRASTRUCTURE? </vt:lpstr>
      <vt:lpstr>Q4. INFRASTRUCTURE? cont. </vt:lpstr>
      <vt:lpstr>Q4. CTSI Projects AND COLLABORATIONS? </vt:lpstr>
      <vt:lpstr>PowerPoint Presentation</vt:lpstr>
      <vt:lpstr>PowerPoint Presentation</vt:lpstr>
      <vt:lpstr>PowerPoint Presentation</vt:lpstr>
      <vt:lpstr>PowerPoint Presentation</vt:lpstr>
      <vt:lpstr>Utah Activation of Clinical Trials (UACT)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Dixie D Thompson</dc:creator>
  <cp:lastModifiedBy>Dixie D Thompson</cp:lastModifiedBy>
  <cp:revision>7</cp:revision>
  <dcterms:created xsi:type="dcterms:W3CDTF">2021-08-13T16:38:07Z</dcterms:created>
  <dcterms:modified xsi:type="dcterms:W3CDTF">2021-09-14T17:35:33Z</dcterms:modified>
</cp:coreProperties>
</file>