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2"/>
  </p:notesMasterIdLst>
  <p:sldIdLst>
    <p:sldId id="323" r:id="rId2"/>
    <p:sldId id="328" r:id="rId3"/>
    <p:sldId id="330" r:id="rId4"/>
    <p:sldId id="331" r:id="rId5"/>
    <p:sldId id="332" r:id="rId6"/>
    <p:sldId id="334" r:id="rId7"/>
    <p:sldId id="337" r:id="rId8"/>
    <p:sldId id="338" r:id="rId9"/>
    <p:sldId id="343" r:id="rId10"/>
    <p:sldId id="335" r:id="rId11"/>
    <p:sldId id="339" r:id="rId12"/>
    <p:sldId id="340" r:id="rId13"/>
    <p:sldId id="342" r:id="rId14"/>
    <p:sldId id="336" r:id="rId15"/>
    <p:sldId id="344" r:id="rId16"/>
    <p:sldId id="345" r:id="rId17"/>
    <p:sldId id="347" r:id="rId18"/>
    <p:sldId id="348" r:id="rId19"/>
    <p:sldId id="349" r:id="rId20"/>
    <p:sldId id="3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2"/>
    <a:srgbClr val="D50032"/>
    <a:srgbClr val="F4F3E8"/>
    <a:srgbClr val="0080A9"/>
    <a:srgbClr val="FEBB37"/>
    <a:srgbClr val="51BFE7"/>
    <a:srgbClr val="333333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1"/>
    <p:restoredTop sz="94522"/>
  </p:normalViewPr>
  <p:slideViewPr>
    <p:cSldViewPr snapToGrid="0" snapToObjects="1">
      <p:cViewPr varScale="1">
        <p:scale>
          <a:sx n="93" d="100"/>
          <a:sy n="93" d="100"/>
        </p:scale>
        <p:origin x="100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14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3ED06A-E3B9-0047-8050-B794EA99C6AE}" type="datetimeFigureOut">
              <a:rPr lang="en-US" smtClean="0"/>
              <a:pPr/>
              <a:t>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CFDF244-9769-4A4F-8A52-7801F8D12E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6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43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45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3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28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80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98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2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25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8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74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4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22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22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6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0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933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8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1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0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62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F244-9769-4A4F-8A52-7801F8D12EA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9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E3EE1A-FE2A-D841-84E7-BEC666CBB2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03275" y="0"/>
            <a:ext cx="6248908" cy="6874625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6858000"/>
              <a:gd name="connsiteY0" fmla="*/ 0 h 6858000"/>
              <a:gd name="connsiteX1" fmla="*/ 4862945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4862945"/>
              <a:gd name="connsiteY0" fmla="*/ 0 h 6874625"/>
              <a:gd name="connsiteX1" fmla="*/ 4862945 w 4862945"/>
              <a:gd name="connsiteY1" fmla="*/ 0 h 6874625"/>
              <a:gd name="connsiteX2" fmla="*/ 4846320 w 4862945"/>
              <a:gd name="connsiteY2" fmla="*/ 6874625 h 6874625"/>
              <a:gd name="connsiteX3" fmla="*/ 0 w 4862945"/>
              <a:gd name="connsiteY3" fmla="*/ 6858000 h 6874625"/>
              <a:gd name="connsiteX4" fmla="*/ 0 w 4862945"/>
              <a:gd name="connsiteY4" fmla="*/ 0 h 6874625"/>
              <a:gd name="connsiteX0" fmla="*/ 0 w 6130182"/>
              <a:gd name="connsiteY0" fmla="*/ 0 h 6874625"/>
              <a:gd name="connsiteX1" fmla="*/ 4862945 w 6130182"/>
              <a:gd name="connsiteY1" fmla="*/ 0 h 6874625"/>
              <a:gd name="connsiteX2" fmla="*/ 4846320 w 6130182"/>
              <a:gd name="connsiteY2" fmla="*/ 6874625 h 6874625"/>
              <a:gd name="connsiteX3" fmla="*/ 0 w 6130182"/>
              <a:gd name="connsiteY3" fmla="*/ 6858000 h 6874625"/>
              <a:gd name="connsiteX4" fmla="*/ 0 w 6130182"/>
              <a:gd name="connsiteY4" fmla="*/ 0 h 6874625"/>
              <a:gd name="connsiteX0" fmla="*/ 0 w 6248908"/>
              <a:gd name="connsiteY0" fmla="*/ 0 h 6874625"/>
              <a:gd name="connsiteX1" fmla="*/ 4862945 w 6248908"/>
              <a:gd name="connsiteY1" fmla="*/ 0 h 6874625"/>
              <a:gd name="connsiteX2" fmla="*/ 4846320 w 6248908"/>
              <a:gd name="connsiteY2" fmla="*/ 6874625 h 6874625"/>
              <a:gd name="connsiteX3" fmla="*/ 0 w 6248908"/>
              <a:gd name="connsiteY3" fmla="*/ 6858000 h 6874625"/>
              <a:gd name="connsiteX4" fmla="*/ 0 w 6248908"/>
              <a:gd name="connsiteY4" fmla="*/ 0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8908" h="6874625">
                <a:moveTo>
                  <a:pt x="0" y="0"/>
                </a:moveTo>
                <a:lnTo>
                  <a:pt x="4862945" y="0"/>
                </a:lnTo>
                <a:cubicBezTo>
                  <a:pt x="5356167" y="479368"/>
                  <a:pt x="7728066" y="3552305"/>
                  <a:pt x="4846320" y="687462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3BE6E7-8A11-8F4B-B8D2-E622A7A18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5008" y="2205037"/>
            <a:ext cx="4920343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600" b="1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presentation title goes here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7644AD0-57F7-094F-A3A4-D5E46E4E5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5008" y="4099548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name(s)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B81A75D-6185-754B-94A9-530861CEF5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5008" y="1611477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66D111-EABD-934E-9606-C1FAEE903FAC}"/>
              </a:ext>
            </a:extLst>
          </p:cNvPr>
          <p:cNvSpPr txBox="1"/>
          <p:nvPr userDrawn="1"/>
        </p:nvSpPr>
        <p:spPr>
          <a:xfrm>
            <a:off x="2514600" y="-44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756D7-BBC8-AA40-8B2B-4E71AF0A13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05008" y="5141843"/>
            <a:ext cx="3421955" cy="6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09CDF7-6D7C-E843-B704-0D26734AE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897" r="80192"/>
          <a:stretch/>
        </p:blipFill>
        <p:spPr>
          <a:xfrm>
            <a:off x="9097108" y="3791960"/>
            <a:ext cx="2414954" cy="233875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1B9663-D2FB-0A47-B820-68385720A8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2702" y="1437125"/>
            <a:ext cx="4679887" cy="4218683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CF2F6AE-C3BD-8C44-BCE8-28FA6E40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A79375B-0A10-644E-AB71-8BC27B04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5245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339FA9-D484-2141-9711-92A12FFD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1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D96AAD-EBAE-3C45-9A74-FE321ADD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B2469-2EB4-F84E-A129-5FBD41497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063953-EAE8-4743-B6C7-C20C322B3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579" y="430105"/>
            <a:ext cx="11035861" cy="766989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A3B2DB-E136-9F42-8824-29B39C9C73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010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 dirty="0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7F8106A-D2FC-2D47-99D6-D88B0EE4E5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1932" y="4108974"/>
            <a:ext cx="2608263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AB39890F-DEC5-6E46-8FE0-5701F842F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5986" y="4108974"/>
            <a:ext cx="2608263" cy="4381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accent2"/>
                </a:solidFill>
              </a:defRPr>
            </a:lvl1pPr>
          </a:lstStyle>
          <a:p>
            <a:pPr algn="ctr"/>
            <a:r>
              <a:rPr lang="en-US" b="1" dirty="0">
                <a:solidFill>
                  <a:srgbClr val="001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goes here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0DA7729A-D4ED-284D-9571-BE3BCD72FD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4112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add</a:t>
            </a:r>
            <a:r>
              <a:rPr lang="id-ID" dirty="0"/>
              <a:t> </a:t>
            </a:r>
            <a:r>
              <a:rPr lang="id-ID" dirty="0" err="1"/>
              <a:t>photo</a:t>
            </a:r>
            <a:endParaRPr lang="id-ID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C3DB5E5-FC54-CA41-88A0-0AA6CAECA3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68093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add</a:t>
            </a:r>
            <a:r>
              <a:rPr lang="id-ID" dirty="0"/>
              <a:t> </a:t>
            </a:r>
            <a:r>
              <a:rPr lang="id-ID" dirty="0" err="1"/>
              <a:t>photo</a:t>
            </a:r>
            <a:endParaRPr lang="id-ID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8731F2BB-6641-754F-8594-AC40F886ED3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0678" y="1294401"/>
            <a:ext cx="2629795" cy="2608727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add</a:t>
            </a:r>
            <a:r>
              <a:rPr lang="id-ID" dirty="0"/>
              <a:t> </a:t>
            </a:r>
            <a:r>
              <a:rPr lang="id-ID" dirty="0" err="1"/>
              <a:t>photo</a:t>
            </a:r>
            <a:endParaRPr lang="id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49B61A-EC0D-074E-9EC9-5BF7523BC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507447" y="2192742"/>
            <a:ext cx="613620" cy="812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60373-17B6-0F45-9FB4-204627AF6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6" t="88158" r="80191" b="1"/>
          <a:stretch/>
        </p:blipFill>
        <p:spPr>
          <a:xfrm rot="5400000">
            <a:off x="117451" y="2192743"/>
            <a:ext cx="613620" cy="81204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5FFE1F8-E876-AF49-AF89-78C4F144D4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56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DF30A05-AE50-F741-836C-FF7CA9FE4CD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7605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A6EEC-8002-B04B-AFBA-7676415749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56244" y="4752970"/>
            <a:ext cx="2626658" cy="1714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lnSpc>
                <a:spcPct val="100000"/>
              </a:lnSpc>
              <a:defRPr lang="en-US" sz="1600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E77721-8DDD-CD44-88F4-DABDABC2E01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9D45DC-DD11-2B43-BCCA-0080D714F9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437126"/>
            <a:ext cx="5524500" cy="405086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E570CE-B5C1-B148-9C81-45F137959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0546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1760B-E6B6-E948-9991-95ED7BC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51C9981-623A-2D46-88F7-7E89F2C9A5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1499" y="6419410"/>
            <a:ext cx="4114800" cy="365125"/>
          </a:xfrm>
        </p:spPr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8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54390B8-F5A6-DC4C-95B7-DC0760C0D9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27950" y="427475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8FF2F8D-D4EF-6049-A031-899F44F0E3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7950" y="3293224"/>
            <a:ext cx="3892550" cy="2566047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A2A977-0915-D942-8D9B-557EB78D8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27475"/>
            <a:ext cx="6642100" cy="8110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EF65F6D-A292-1047-808C-B11F4A28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66421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CE80CA-7BF4-554F-846B-768483360B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0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5AF2651-3E17-AA4E-9587-82202DB57A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500" y="1196599"/>
            <a:ext cx="11049000" cy="3157474"/>
          </a:xfrm>
          <a:prstGeom prst="rect">
            <a:avLst/>
          </a:pr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70F768-77C3-C24C-A38F-BE1E1E8A4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29610"/>
            <a:ext cx="5980129" cy="766989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dirty="0"/>
              <a:t>Slide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387113-3CA6-3242-ACA0-2304DF785A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4654550"/>
            <a:ext cx="6196944" cy="16065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b="0" i="0" smtClean="0">
                <a:effectLst/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1E62"/>
              </a:buClr>
              <a:defRPr/>
            </a:lvl2pPr>
            <a:lvl3pPr marL="1030288" indent="-115888">
              <a:lnSpc>
                <a:spcPct val="100000"/>
              </a:lnSpc>
              <a:buClr>
                <a:srgbClr val="001E62"/>
              </a:buClr>
              <a:tabLst/>
              <a:defRPr/>
            </a:lvl3pPr>
            <a:lvl4pPr marL="1485900" indent="-114300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lnSpc>
                <a:spcPct val="100000"/>
              </a:lnSpc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F7ABE-10AB-4E4D-AC47-355D922C8F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8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85415-ECAB-7749-9438-98667466F0EE}"/>
              </a:ext>
            </a:extLst>
          </p:cNvPr>
          <p:cNvSpPr/>
          <p:nvPr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001E62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5B460D-E86D-3A4C-92BA-4EDF763DFAFA}"/>
              </a:ext>
            </a:extLst>
          </p:cNvPr>
          <p:cNvSpPr/>
          <p:nvPr userDrawn="1"/>
        </p:nvSpPr>
        <p:spPr>
          <a:xfrm>
            <a:off x="-1" y="0"/>
            <a:ext cx="4249271" cy="6858000"/>
          </a:xfrm>
          <a:prstGeom prst="rect">
            <a:avLst/>
          </a:prstGeom>
          <a:solidFill>
            <a:srgbClr val="001E6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367FE-A03A-0D4B-8464-6EA90E8DA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239BCF8-7759-3A41-A514-3A4A72C6F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9420" y="3622452"/>
            <a:ext cx="3239719" cy="270686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tetur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adipiscinge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sahanis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nib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eget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justo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ne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sed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gravida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asa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lorem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ipsum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dolor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id-ID" sz="20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amet</a:t>
            </a:r>
            <a:r>
              <a:rPr lang="id-ID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3A340C-ED98-6C4F-A999-F28C9BE64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1222362"/>
            <a:ext cx="3257639" cy="461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i="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sz="2000" b="1" spc="300" dirty="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07F020-7CB7-FA45-8230-53C05BB43E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1866900"/>
            <a:ext cx="3225800" cy="1562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 Goes Here and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D2A7B-D949-D84A-B563-9285D56DA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62" t="77592" r="78736"/>
          <a:stretch/>
        </p:blipFill>
        <p:spPr>
          <a:xfrm rot="10800000">
            <a:off x="571500" y="-737549"/>
            <a:ext cx="500083" cy="153679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D5C75C-330E-FF43-B40F-90030894A7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05665" y="1222362"/>
            <a:ext cx="6796915" cy="484050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1" cap="all" spc="300" baseline="0">
                <a:solidFill>
                  <a:schemeClr val="accent1"/>
                </a:solidFill>
              </a:defRPr>
            </a:lvl1pPr>
            <a:lvl2pPr marL="12700" indent="0">
              <a:buClr>
                <a:srgbClr val="001E62"/>
              </a:buClr>
              <a:buFontTx/>
              <a:buNone/>
              <a:tabLst/>
              <a:defRPr/>
            </a:lvl2pPr>
            <a:lvl3pPr marL="641350" indent="-171450">
              <a:buClr>
                <a:srgbClr val="001E62"/>
              </a:buClr>
              <a:buFont typeface="Arial" panose="020B0604020202020204" pitchFamily="34" charset="0"/>
              <a:buChar char="•"/>
              <a:tabLst/>
              <a:defRPr/>
            </a:lvl3pPr>
            <a:lvl4pPr marL="1485900" indent="-114300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4pPr>
            <a:lvl5pPr marL="1952625" indent="-123825">
              <a:buClr>
                <a:srgbClr val="001E62"/>
              </a:buClr>
              <a:tabLst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FFB21-BBD8-584B-AD40-5FF15F1975E2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9A3847-D44C-1045-9746-270828EEC7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05665" y="6419410"/>
            <a:ext cx="4114800" cy="365125"/>
          </a:xfrm>
        </p:spPr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A040F-DDFD-4E49-B911-5258CAF2D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11" b="7037"/>
          <a:stretch/>
        </p:blipFill>
        <p:spPr>
          <a:xfrm>
            <a:off x="0" y="2331188"/>
            <a:ext cx="12192000" cy="218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8638E0-CDBC-DC4F-8BB3-C27A3270B4E9}"/>
              </a:ext>
            </a:extLst>
          </p:cNvPr>
          <p:cNvSpPr/>
          <p:nvPr userDrawn="1"/>
        </p:nvSpPr>
        <p:spPr>
          <a:xfrm>
            <a:off x="-1" y="2340565"/>
            <a:ext cx="12192000" cy="21844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8" y="3156054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781056-D049-3547-BEAF-CEE287C4E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86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6736B9-CC46-8040-9B10-88C725D12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85786" r="3" b="1251"/>
          <a:stretch/>
        </p:blipFill>
        <p:spPr>
          <a:xfrm>
            <a:off x="0" y="6007100"/>
            <a:ext cx="12192000" cy="88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BE2AD0-F3DD-C74E-AD44-71463A9CACDB}"/>
              </a:ext>
            </a:extLst>
          </p:cNvPr>
          <p:cNvSpPr/>
          <p:nvPr userDrawn="1"/>
        </p:nvSpPr>
        <p:spPr>
          <a:xfrm>
            <a:off x="196645" y="6409044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8EDC3A-B0ED-8A4D-8488-7A4C581CF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2793176"/>
            <a:ext cx="11035861" cy="76698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A68CF-ED20-AF4E-B696-23793AE24597}"/>
              </a:ext>
            </a:extLst>
          </p:cNvPr>
          <p:cNvSpPr txBox="1"/>
          <p:nvPr userDrawn="1"/>
        </p:nvSpPr>
        <p:spPr>
          <a:xfrm>
            <a:off x="157317" y="6369355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6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466824-B371-3F4A-BBC7-17B5B0E2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E039C-5A95-5E48-B5F3-0DE41F24E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2751" y="2295148"/>
            <a:ext cx="2326497" cy="22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87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F84B8C-FA91-C54A-BD6B-A1BC753E5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7D8984-ADB0-3045-B90A-B42AE6A3D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5E7C4-AA3A-714B-AB65-881F761F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1C8BA7-EEFD-584D-BDC5-F7B7AAD502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0" i="0" dirty="0"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D9BB0-FDB4-1643-A5BC-76B17B0E9E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5271" y="2289120"/>
            <a:ext cx="6402301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presentation title goes here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45D1793-C324-2F44-822B-E01A274F1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5242" y="1611477"/>
            <a:ext cx="2902358" cy="295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8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BC1185-857F-BF4F-A097-153EFBDA80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5828" y="4195872"/>
            <a:ext cx="492034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name(s)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F3575D-2510-E246-90F8-1042463B43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68156" y="5600870"/>
            <a:ext cx="3455688" cy="7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0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8FF8-725D-40EB-A86F-A37E2034A038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3CCC-7924-4AA9-B180-2A38CF19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3">
    <p:bg>
      <p:bgPr>
        <a:solidFill>
          <a:srgbClr val="D5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5D4C-E2BA-FC41-B781-35F9710CC0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2705" y="2205037"/>
            <a:ext cx="5876785" cy="16557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presentation title goes here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4086E-82B4-ED47-AD55-AB40607C04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2705" y="4099548"/>
            <a:ext cx="5876784" cy="6075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name(s)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0A15A9D-096D-4642-BCED-084CA3DB7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2705" y="4945868"/>
            <a:ext cx="2902358" cy="295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1" spc="300">
                <a:solidFill>
                  <a:srgbClr val="D500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3A904-EC83-5743-9E0B-7E8D3EF4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8457E-57CF-E648-BAF2-42E9BED8C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34" t="1686" r="76195" b="71329"/>
          <a:stretch/>
        </p:blipFill>
        <p:spPr>
          <a:xfrm>
            <a:off x="1650124" y="115614"/>
            <a:ext cx="1252234" cy="185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670A1-5688-814A-88C4-B8FEE73F8F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5941" y="5632174"/>
            <a:ext cx="2994904" cy="6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E95BB1C-7367-174E-86AC-B5EAD9C7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923FF0-91A2-FC4E-B343-37CB42E6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16DF5-01AC-754C-98B2-5EA64B833B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48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6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F257AB-AF45-934E-BFF1-AE4DC3D9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F372C3B-4935-CC40-AD8B-F5A0EA68A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959763C-470E-8D47-8354-F06F0B2376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88100" y="1437126"/>
            <a:ext cx="52578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E7EF66-5690-E042-9372-0EEDCB01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779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F6C8-2EBB-C945-9D96-59D1AC7D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FCDC9-0012-9940-B483-68070FCF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2CA9-3359-964B-B846-8B297BC676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3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D562A-841F-164A-BD9C-341DA56A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D1445-9D6D-964A-AC7A-DE437353B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3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70E8F9-5D9E-104F-82AD-62803F277A1F}"/>
              </a:ext>
            </a:extLst>
          </p:cNvPr>
          <p:cNvCxnSpPr/>
          <p:nvPr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152CFAA-0912-6041-857E-9E2DB17FF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6811" y="1439648"/>
            <a:ext cx="435077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 dirty="0"/>
              <a:t>Headline goes here and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534FDD0-98EB-0E4B-BA13-8EFEC697F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26262" y="2759720"/>
            <a:ext cx="4351333" cy="29114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AE6B37B-7A9E-AC4A-8603-521DF936A0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996585"/>
            <a:ext cx="4838700" cy="4864830"/>
          </a:xfrm>
          <a:custGeom>
            <a:avLst/>
            <a:gdLst>
              <a:gd name="connsiteX0" fmla="*/ 2686415 w 5372830"/>
              <a:gd name="connsiteY0" fmla="*/ 0 h 5372830"/>
              <a:gd name="connsiteX1" fmla="*/ 5372830 w 5372830"/>
              <a:gd name="connsiteY1" fmla="*/ 2686415 h 5372830"/>
              <a:gd name="connsiteX2" fmla="*/ 2686415 w 5372830"/>
              <a:gd name="connsiteY2" fmla="*/ 5372830 h 5372830"/>
              <a:gd name="connsiteX3" fmla="*/ 0 w 5372830"/>
              <a:gd name="connsiteY3" fmla="*/ 2686415 h 5372830"/>
              <a:gd name="connsiteX4" fmla="*/ 2686415 w 5372830"/>
              <a:gd name="connsiteY4" fmla="*/ 0 h 537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830" h="5372830">
                <a:moveTo>
                  <a:pt x="2686415" y="0"/>
                </a:moveTo>
                <a:cubicBezTo>
                  <a:pt x="4170081" y="0"/>
                  <a:pt x="5372830" y="1202749"/>
                  <a:pt x="5372830" y="2686415"/>
                </a:cubicBezTo>
                <a:cubicBezTo>
                  <a:pt x="5372830" y="4170081"/>
                  <a:pt x="4170081" y="5372830"/>
                  <a:pt x="2686415" y="5372830"/>
                </a:cubicBezTo>
                <a:cubicBezTo>
                  <a:pt x="1202749" y="5372830"/>
                  <a:pt x="0" y="4170081"/>
                  <a:pt x="0" y="2686415"/>
                </a:cubicBezTo>
                <a:cubicBezTo>
                  <a:pt x="0" y="1202749"/>
                  <a:pt x="1202749" y="0"/>
                  <a:pt x="2686415" y="0"/>
                </a:cubicBezTo>
                <a:close/>
              </a:path>
            </a:pathLst>
          </a:custGeom>
          <a:pattFill prst="pct20">
            <a:fgClr>
              <a:srgbClr val="D5003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03B19A-E5F1-7849-87E8-BC837A98B735}"/>
              </a:ext>
            </a:extLst>
          </p:cNvPr>
          <p:cNvCxnSpPr/>
          <p:nvPr userDrawn="1"/>
        </p:nvCxnSpPr>
        <p:spPr>
          <a:xfrm>
            <a:off x="6096000" y="1030014"/>
            <a:ext cx="0" cy="4750676"/>
          </a:xfrm>
          <a:prstGeom prst="line">
            <a:avLst/>
          </a:prstGeom>
          <a:ln>
            <a:solidFill>
              <a:srgbClr val="D5003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AA305B-15BF-6C42-8F96-6626A688DE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8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8475C8-B220-2F40-8250-A8DABF108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" r="80192" b="1"/>
          <a:stretch/>
        </p:blipFill>
        <p:spPr>
          <a:xfrm>
            <a:off x="0" y="1"/>
            <a:ext cx="2414954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3E459-9CC3-0140-8DAD-816081458959}"/>
              </a:ext>
            </a:extLst>
          </p:cNvPr>
          <p:cNvSpPr/>
          <p:nvPr userDrawn="1"/>
        </p:nvSpPr>
        <p:spPr>
          <a:xfrm>
            <a:off x="196645" y="6439768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14035-00BE-DA4B-8DEA-5CF7088969E9}"/>
              </a:ext>
            </a:extLst>
          </p:cNvPr>
          <p:cNvSpPr txBox="1"/>
          <p:nvPr userDrawn="1"/>
        </p:nvSpPr>
        <p:spPr>
          <a:xfrm>
            <a:off x="157317" y="6409911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D3743E-57E4-804E-B8B7-FE965FD08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7229" y="1439648"/>
            <a:ext cx="5948313" cy="1228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001E62"/>
                </a:solidFill>
              </a:defRPr>
            </a:lvl1pPr>
          </a:lstStyle>
          <a:p>
            <a:pPr lvl="0"/>
            <a:r>
              <a:rPr lang="en-US" dirty="0"/>
              <a:t>Headline goes here and here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8CD0619C-95A7-664C-8775-F34BF89EE6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37230" y="2759720"/>
            <a:ext cx="5948312" cy="31697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74CC7FA-159A-A245-AC24-50F9BEA243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9435" y="1439648"/>
            <a:ext cx="3859565" cy="3970552"/>
          </a:xfrm>
          <a:custGeom>
            <a:avLst/>
            <a:gdLst>
              <a:gd name="connsiteX0" fmla="*/ 0 w 3181350"/>
              <a:gd name="connsiteY0" fmla="*/ 0 h 3181350"/>
              <a:gd name="connsiteX1" fmla="*/ 3181350 w 3181350"/>
              <a:gd name="connsiteY1" fmla="*/ 0 h 3181350"/>
              <a:gd name="connsiteX2" fmla="*/ 3181350 w 3181350"/>
              <a:gd name="connsiteY2" fmla="*/ 3181350 h 3181350"/>
              <a:gd name="connsiteX3" fmla="*/ 0 w 3181350"/>
              <a:gd name="connsiteY3" fmla="*/ 31813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181350">
                <a:moveTo>
                  <a:pt x="0" y="0"/>
                </a:moveTo>
                <a:lnTo>
                  <a:pt x="3181350" y="0"/>
                </a:lnTo>
                <a:lnTo>
                  <a:pt x="3181350" y="3181350"/>
                </a:lnTo>
                <a:lnTo>
                  <a:pt x="0" y="318135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0A646-7949-4A45-83F2-C982BA4466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637229" y="6419410"/>
            <a:ext cx="4114800" cy="365125"/>
          </a:xfrm>
        </p:spPr>
        <p:txBody>
          <a:bodyPr/>
          <a:lstStyle/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34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218E8F-10A9-6445-A422-50AED2FB7719}"/>
              </a:ext>
            </a:extLst>
          </p:cNvPr>
          <p:cNvSpPr txBox="1"/>
          <p:nvPr userDrawn="1"/>
        </p:nvSpPr>
        <p:spPr>
          <a:xfrm>
            <a:off x="125425" y="6439768"/>
            <a:ext cx="60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165C24F-D5A7-7547-9DA1-2768CBD8B2AD}" type="slidenum">
              <a:rPr lang="en-US" sz="1400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BB5935-E507-3B44-AD51-1D3B1F0405E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BA86899-E688-504E-A570-178B715E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27475"/>
            <a:ext cx="11048999" cy="8110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5117A9-42CA-BD41-9D8D-547D5CDB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437126"/>
            <a:ext cx="11049000" cy="44907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53ED9-6758-5C4A-B0DC-BD4F58B2693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462017" y="6126480"/>
            <a:ext cx="604558" cy="589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EA0ADE-DED0-334D-AE1C-0EBE7C7C1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499" y="64194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CCTS/OPRS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7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21" r:id="rId6"/>
    <p:sldLayoutId id="2147483715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6" r:id="rId16"/>
    <p:sldLayoutId id="2147483718" r:id="rId17"/>
    <p:sldLayoutId id="2147483719" r:id="rId18"/>
    <p:sldLayoutId id="2147483720" r:id="rId19"/>
    <p:sldLayoutId id="214748372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1E6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5000" indent="-17780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98550" indent="-184150" algn="l" defTabSz="914400" rtl="0" eaLnBrk="1" latinLnBrk="0" hangingPunct="1">
        <a:lnSpc>
          <a:spcPct val="100000"/>
        </a:lnSpc>
        <a:spcBef>
          <a:spcPts val="500"/>
        </a:spcBef>
        <a:buClr>
          <a:srgbClr val="001E62"/>
        </a:buClr>
        <a:buFont typeface="System Font Regular"/>
        <a:buChar char="–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64">
          <p15:clr>
            <a:srgbClr val="F26B43"/>
          </p15:clr>
        </p15:guide>
        <p15:guide id="4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irtification@uic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aljjones@ui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68B8A4-AF72-9142-9161-F969CE9CD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4206" y="4227871"/>
            <a:ext cx="7069394" cy="12388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Alison Santiago, MSW, MJ (</a:t>
            </a:r>
            <a:r>
              <a:rPr lang="en-US" i="1" dirty="0" smtClean="0"/>
              <a:t>she/her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Senior Regulatory Specialist</a:t>
            </a:r>
          </a:p>
          <a:p>
            <a:r>
              <a:rPr lang="en-US" dirty="0"/>
              <a:t>University of Illinois at Chicago, Center for Clinical and Translational Science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AB97EC-059A-F741-8C7D-66388DE2D142}"/>
              </a:ext>
            </a:extLst>
          </p:cNvPr>
          <p:cNvSpPr txBox="1">
            <a:spLocks/>
          </p:cNvSpPr>
          <p:nvPr/>
        </p:nvSpPr>
        <p:spPr>
          <a:xfrm>
            <a:off x="2538604" y="854889"/>
            <a:ext cx="6955634" cy="7474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Center for Clinical and Translational </a:t>
            </a:r>
            <a:r>
              <a:rPr lang="en-US" sz="2400" dirty="0" smtClean="0">
                <a:solidFill>
                  <a:schemeClr val="bg1"/>
                </a:solidFill>
              </a:rPr>
              <a:t>Science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8635"/>
            <a:ext cx="10058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23" y="488696"/>
            <a:ext cx="10058400" cy="54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102696064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3" end="4191"/>
                </p14:media>
              </p:ext>
            </p:extLst>
          </p:nvPr>
        </p:nvPicPr>
        <p:blipFill rotWithShape="1">
          <a:blip r:embed="rId5"/>
          <a:srcRect t="9189" b="4102"/>
          <a:stretch/>
        </p:blipFill>
        <p:spPr>
          <a:xfrm>
            <a:off x="762000" y="314632"/>
            <a:ext cx="10668000" cy="57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TS Trainin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7752" r="-81" b="296"/>
          <a:stretch/>
        </p:blipFill>
        <p:spPr>
          <a:xfrm>
            <a:off x="0" y="117987"/>
            <a:ext cx="12192000" cy="61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TS Trainin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/>
          <a:stretch/>
        </p:blipFill>
        <p:spPr>
          <a:xfrm>
            <a:off x="0" y="0"/>
            <a:ext cx="12192000" cy="60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133917147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99" end="3499"/>
                </p14:media>
              </p:ext>
            </p:extLst>
          </p:nvPr>
        </p:nvPicPr>
        <p:blipFill rotWithShape="1">
          <a:blip r:embed="rId5"/>
          <a:srcRect t="9779" r="230" b="3954"/>
          <a:stretch/>
        </p:blipFill>
        <p:spPr>
          <a:xfrm>
            <a:off x="762000" y="117988"/>
            <a:ext cx="10643419" cy="57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TS Trainin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r="726"/>
          <a:stretch/>
        </p:blipFill>
        <p:spPr>
          <a:xfrm>
            <a:off x="0" y="0"/>
            <a:ext cx="12103510" cy="61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193" t="10039" r="193" b="-10039"/>
          <a:stretch/>
        </p:blipFill>
        <p:spPr>
          <a:xfrm>
            <a:off x="-1935823" y="-415354"/>
            <a:ext cx="16002000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smtClean="0"/>
              <a:t>Certificate of Completion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261" y="2623381"/>
            <a:ext cx="4244078" cy="23143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10000"/>
                  </a:schemeClr>
                </a:solidFill>
                <a:latin typeface="Tw Cen MT" panose="020B0602020104020603" pitchFamily="34" charset="0"/>
              </a:rPr>
              <a:t>Learners complete a knowledge quiz at the end of the program and receive a date-stamped certificate of completion</a:t>
            </a:r>
          </a:p>
          <a:p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89564"/>
            <a:ext cx="5181600" cy="3823459"/>
          </a:xfrm>
        </p:spPr>
      </p:pic>
    </p:spTree>
    <p:extLst>
      <p:ext uri="{BB962C8B-B14F-4D97-AF65-F5344CB8AC3E}">
        <p14:creationId xmlns:p14="http://schemas.microsoft.com/office/powerpoint/2010/main" val="3370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reveal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smtClean="0"/>
              <a:t>Future Plans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“Refresher” version/continuing training</a:t>
            </a:r>
          </a:p>
          <a:p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E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valuation data – and research on impact</a:t>
            </a:r>
          </a:p>
          <a:p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Post program discussion guide</a:t>
            </a:r>
          </a:p>
          <a:p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Offer more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B527C-D18F-5940-8D93-4245FA6D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27" y="430105"/>
            <a:ext cx="10932535" cy="766989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Email Us!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04FAD-4DCB-7143-81CF-00BC526F7D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527" y="1368425"/>
            <a:ext cx="8377660" cy="4622472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6000" dirty="0">
                <a:hlinkClick r:id="rId3"/>
              </a:rPr>
              <a:t>cirtification@uic.edu</a:t>
            </a:r>
            <a:endParaRPr lang="en-US" sz="6000" dirty="0"/>
          </a:p>
          <a:p>
            <a:endParaRPr lang="en-US" sz="2400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</a:rPr>
              <a:t>Alison Santiago, MSW, MJ (</a:t>
            </a:r>
            <a:r>
              <a:rPr lang="en-US" sz="3600" i="1" dirty="0" smtClean="0">
                <a:solidFill>
                  <a:schemeClr val="accent6">
                    <a:lumMod val="10000"/>
                  </a:schemeClr>
                </a:solidFill>
              </a:rPr>
              <a:t>she/her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  <a:p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</a:rPr>
              <a:t>Email: </a:t>
            </a: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hlinkClick r:id="rId4"/>
              </a:rPr>
              <a:t>aljjones@uic.edu</a:t>
            </a:r>
            <a:endParaRPr lang="en-US" sz="3600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69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0B527C-D18F-5940-8D93-4245FA6D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smtClean="0"/>
              <a:t>History/Background</a:t>
            </a:r>
            <a:endParaRPr lang="en-US" sz="6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CIRTification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: </a:t>
            </a:r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</a:rPr>
              <a:t>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ommunity </a:t>
            </a:r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nvolvement in </a:t>
            </a:r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</a:rPr>
              <a:t>R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esearch </a:t>
            </a:r>
            <a:r>
              <a:rPr lang="en-US" sz="2800" u="sng" dirty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raining </a:t>
            </a:r>
          </a:p>
          <a:p>
            <a:pPr marL="977900" lvl="1" indent="-342900"/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Developed by Emily E Anderson, PhD, MPH</a:t>
            </a:r>
          </a:p>
          <a:p>
            <a:pPr marL="977900" lvl="1" indent="-342900"/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Significant input from the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community</a:t>
            </a:r>
          </a:p>
          <a:p>
            <a:pPr lvl="1" indent="0">
              <a:buNone/>
            </a:pP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Originated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as an in-person training</a:t>
            </a:r>
          </a:p>
          <a:p>
            <a:pPr marL="977900" lvl="1" indent="-342900"/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Facilitator manual, workbook, and power points</a:t>
            </a:r>
          </a:p>
          <a:p>
            <a:pPr marL="977900" lvl="1" indent="-342900"/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English and Spanish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material</a:t>
            </a: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Continued demand = online version</a:t>
            </a:r>
          </a:p>
          <a:p>
            <a:pPr marL="977900" lvl="1" indent="-3429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More accessible </a:t>
            </a:r>
          </a:p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0A5B-2F7F-B74E-AD52-9945746D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27475"/>
            <a:ext cx="11048999" cy="81100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The Program &amp; Purpose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884903" y="1671483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r="78"/>
          <a:stretch/>
        </p:blipFill>
        <p:spPr>
          <a:xfrm>
            <a:off x="1589296" y="1474838"/>
            <a:ext cx="9013407" cy="47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0B527C-D18F-5940-8D93-4245FA6D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/>
              <a:t>Key Features of CIRTification Online</a:t>
            </a:r>
            <a:endParaRPr lang="en-US" sz="4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Free! Available to anyone who wants to complete the training</a:t>
            </a: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Available in English, Spanish, and Haitian Creole</a:t>
            </a: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Audio throughout</a:t>
            </a: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Interactive elements, videos, and case scenarios</a:t>
            </a: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Tailored for the background/roles of community research partners</a:t>
            </a: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Includes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a dictionary of research terms and a toolbox with resources </a:t>
            </a: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Can be completed in multiple sessions</a:t>
            </a:r>
          </a:p>
          <a:p>
            <a:pPr marL="1092200" lvl="1" indent="-457200"/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ate-stamped 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certificate of </a:t>
            </a:r>
            <a:r>
              <a:rPr lang="en-US" sz="2800" dirty="0" smtClean="0">
                <a:solidFill>
                  <a:schemeClr val="accent6">
                    <a:lumMod val="10000"/>
                  </a:schemeClr>
                </a:solidFill>
              </a:rPr>
              <a:t>completion</a:t>
            </a: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Institutions Using CIRTification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824" y="1144593"/>
            <a:ext cx="5181600" cy="51328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cap="all" dirty="0" smtClean="0">
                <a:solidFill>
                  <a:schemeClr val="accent6">
                    <a:lumMod val="10000"/>
                  </a:schemeClr>
                </a:solidFill>
              </a:rPr>
              <a:t>CTSA funded institutions/Hub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Albert Einstein College of Medicine/Montefiore Medical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Case Western Reserve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Duke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Georgetown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George Washington University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Indiana University/Purdue University/Notre Dame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Morehouse School of Medicine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sz="1200" dirty="0">
              <a:solidFill>
                <a:schemeClr val="accent6">
                  <a:lumMod val="1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Northwestern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Ohio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Penn State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Rush University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sz="1200" dirty="0">
              <a:solidFill>
                <a:schemeClr val="accent6">
                  <a:lumMod val="1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Rutgers, The State University of New Jersey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State University of New York at Buffalo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California San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Francisco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University of Cincinnati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8999355" y="6277433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 of December 2022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451176" y="1152620"/>
            <a:ext cx="299357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chemeClr val="accent6">
                    <a:lumMod val="10000"/>
                  </a:schemeClr>
                </a:solidFill>
              </a:rPr>
              <a:t>OTHER INSTITUTIONS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Alliance 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Chicago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Campbell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6">
                    <a:lumMod val="10000"/>
                  </a:schemeClr>
                </a:solidFill>
              </a:rPr>
              <a:t>Chitracing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Project, UIC School of Public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Girls in the Game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Howard Brown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Jewish Theological Seminary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Lorain County Community College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Louisville Presbyterian Theological Seminary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Massachusetts Institute of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Ottawa Hospital Research Institute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The Fenway Institute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Trillium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UIC Citizen Scientist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Illinois, Urbana-Champaign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Liverpool</a:t>
            </a:r>
          </a:p>
          <a:p>
            <a:endParaRPr lang="en-US" sz="12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965699" y="1144593"/>
            <a:ext cx="2993572" cy="457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smtClean="0"/>
              <a:t> </a:t>
            </a:r>
          </a:p>
          <a:p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University 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of Colorado Denver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Wisconsin – Madison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Virginia Commonwealth University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Yale University</a:t>
            </a:r>
          </a:p>
          <a:p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University 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of Illinois at Chicago (UIC)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Kansas Medical Center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Kentucky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Maryland Baltimore County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Massachusetts Chan Medical School Worcester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Miami School of Medicine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Nebraska Lincoln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University 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of Pittsburgh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Puerto Rico/Ponce Medical School Foundation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sz="12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Rochester</a:t>
            </a:r>
          </a:p>
          <a:p>
            <a:r>
              <a:rPr lang="en-US" sz="1200" b="1" dirty="0">
                <a:solidFill>
                  <a:schemeClr val="accent6">
                    <a:lumMod val="10000"/>
                  </a:schemeClr>
                </a:solidFill>
              </a:rPr>
              <a:t>University of Utah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University of Virginia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8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0B527C-D18F-5940-8D93-4245FA6D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/>
              <a:t>CIRTification Modules</a:t>
            </a:r>
            <a:endParaRPr lang="en-US" sz="4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1092200" lvl="1" indent="-4572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1" indent="0">
              <a:buNone/>
            </a:pPr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marL="977900" lvl="1" indent="-342900"/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" name="video165357836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4" end="2839"/>
                </p14:media>
              </p:ext>
            </p:extLst>
          </p:nvPr>
        </p:nvPicPr>
        <p:blipFill rotWithShape="1">
          <a:blip r:embed="rId5"/>
          <a:srcRect l="1336" t="14498" r="186" b="3953"/>
          <a:stretch/>
        </p:blipFill>
        <p:spPr>
          <a:xfrm>
            <a:off x="843114" y="1150374"/>
            <a:ext cx="10505768" cy="543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106042529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4" end="4597"/>
                </p14:media>
              </p:ext>
            </p:extLst>
          </p:nvPr>
        </p:nvPicPr>
        <p:blipFill rotWithShape="1">
          <a:blip r:embed="rId5"/>
          <a:srcRect l="-102" t="10521" r="-738" b="6947"/>
          <a:stretch>
            <a:fillRect/>
          </a:stretch>
        </p:blipFill>
        <p:spPr>
          <a:xfrm>
            <a:off x="1189704" y="758871"/>
            <a:ext cx="9694606" cy="4934008"/>
          </a:xfrm>
        </p:spPr>
      </p:pic>
    </p:spTree>
    <p:extLst>
      <p:ext uri="{BB962C8B-B14F-4D97-AF65-F5344CB8AC3E}">
        <p14:creationId xmlns:p14="http://schemas.microsoft.com/office/powerpoint/2010/main" val="19461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TS Training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8322"/>
          <a:stretch/>
        </p:blipFill>
        <p:spPr>
          <a:xfrm>
            <a:off x="0" y="-69210"/>
            <a:ext cx="12172335" cy="61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18329700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0" end="2166"/>
                </p14:media>
              </p:ext>
            </p:extLst>
          </p:nvPr>
        </p:nvPicPr>
        <p:blipFill rotWithShape="1">
          <a:blip r:embed="rId5"/>
          <a:srcRect l="-369" t="10764" r="369" b="3762"/>
          <a:stretch/>
        </p:blipFill>
        <p:spPr>
          <a:xfrm>
            <a:off x="693174" y="190500"/>
            <a:ext cx="10668000" cy="56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UIC">
  <a:themeElements>
    <a:clrScheme name="UIC">
      <a:dk1>
        <a:srgbClr val="575757"/>
      </a:dk1>
      <a:lt1>
        <a:srgbClr val="FFFFFF"/>
      </a:lt1>
      <a:dk2>
        <a:srgbClr val="001D69"/>
      </a:dk2>
      <a:lt2>
        <a:srgbClr val="F2F7EB"/>
      </a:lt2>
      <a:accent1>
        <a:srgbClr val="D40032"/>
      </a:accent1>
      <a:accent2>
        <a:srgbClr val="001E61"/>
      </a:accent2>
      <a:accent3>
        <a:srgbClr val="41B6E5"/>
      </a:accent3>
      <a:accent4>
        <a:srgbClr val="FFBE3E"/>
      </a:accent4>
      <a:accent5>
        <a:srgbClr val="0085AD"/>
      </a:accent5>
      <a:accent6>
        <a:srgbClr val="D0D2CF"/>
      </a:accent6>
      <a:hlink>
        <a:srgbClr val="41B6E6"/>
      </a:hlink>
      <a:folHlink>
        <a:srgbClr val="001E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C" id="{B82EF8CA-CF45-B347-9F86-BDCB680E2AB6}" vid="{5E8F787F-D014-A040-8B66-4854019F9F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33275</TotalTime>
  <Words>423</Words>
  <Application>Microsoft Office PowerPoint</Application>
  <PresentationFormat>Widescreen</PresentationFormat>
  <Paragraphs>137</Paragraphs>
  <Slides>20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Open Sans</vt:lpstr>
      <vt:lpstr>System Font Regular</vt:lpstr>
      <vt:lpstr>Tw Cen MT</vt:lpstr>
      <vt:lpstr>1_UIC</vt:lpstr>
      <vt:lpstr>PowerPoint Presentation</vt:lpstr>
      <vt:lpstr>History/Background</vt:lpstr>
      <vt:lpstr>The Program &amp; Purpose</vt:lpstr>
      <vt:lpstr>Key Features of CIRTification Online</vt:lpstr>
      <vt:lpstr>Institutions Using CIRTification</vt:lpstr>
      <vt:lpstr>CIRTification 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Certificate of Completion</vt:lpstr>
      <vt:lpstr>Future Plans</vt:lpstr>
      <vt:lpstr>Email Us!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Campbell</dc:creator>
  <cp:lastModifiedBy>Santiago, Alison </cp:lastModifiedBy>
  <cp:revision>288</cp:revision>
  <dcterms:created xsi:type="dcterms:W3CDTF">2020-05-04T17:53:51Z</dcterms:created>
  <dcterms:modified xsi:type="dcterms:W3CDTF">2023-02-13T17:23:06Z</dcterms:modified>
</cp:coreProperties>
</file>