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4"/>
  </p:sldMasterIdLst>
  <p:notesMasterIdLst>
    <p:notesMasterId r:id="rId9"/>
  </p:notesMasterIdLst>
  <p:sldIdLst>
    <p:sldId id="396" r:id="rId5"/>
    <p:sldId id="405" r:id="rId6"/>
    <p:sldId id="466" r:id="rId7"/>
    <p:sldId id="43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3A3"/>
    <a:srgbClr val="74A3BA"/>
    <a:srgbClr val="164A64"/>
    <a:srgbClr val="206E94"/>
    <a:srgbClr val="1C6081"/>
    <a:srgbClr val="B7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E3BD6-18B8-42A4-98A8-00D7AD0E238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C4F12-C6C4-4EF9-8B32-9CBAE6F3E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5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1078C4-61F3-416B-85B2-12CC0004B71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256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1078C4-61F3-416B-85B2-12CC0004B71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1902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1078C4-61F3-416B-85B2-12CC0004B71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634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2" y="2044699"/>
            <a:ext cx="8534398" cy="3111501"/>
          </a:xfrm>
        </p:spPr>
        <p:txBody>
          <a:bodyPr anchor="b"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2" y="5689601"/>
            <a:ext cx="8534397" cy="634999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182880" indent="0">
              <a:buNone/>
              <a:defRPr sz="1400">
                <a:solidFill>
                  <a:schemeClr val="bg1"/>
                </a:solidFill>
              </a:defRPr>
            </a:lvl2pPr>
            <a:lvl3pPr marL="365760" indent="0">
              <a:buNone/>
              <a:defRPr sz="1200">
                <a:solidFill>
                  <a:schemeClr val="bg1"/>
                </a:solidFill>
              </a:defRPr>
            </a:lvl3pPr>
            <a:lvl4pPr marL="548640" indent="0">
              <a:buNone/>
              <a:defRPr sz="1100">
                <a:solidFill>
                  <a:schemeClr val="bg1"/>
                </a:solidFill>
              </a:defRPr>
            </a:lvl4pPr>
            <a:lvl5pPr marL="731520" indent="0"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1463338" y="0"/>
            <a:ext cx="423862" cy="752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Graphic 17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51446" y="435890"/>
            <a:ext cx="247648" cy="224266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-2" y="5448300"/>
            <a:ext cx="1219200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73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2" y="2044699"/>
            <a:ext cx="8534398" cy="3111501"/>
          </a:xfrm>
        </p:spPr>
        <p:txBody>
          <a:bodyPr anchor="b"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2" y="5689601"/>
            <a:ext cx="8534397" cy="634999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182880" indent="0">
              <a:buNone/>
              <a:defRPr sz="1400">
                <a:solidFill>
                  <a:schemeClr val="bg1"/>
                </a:solidFill>
              </a:defRPr>
            </a:lvl2pPr>
            <a:lvl3pPr marL="365760" indent="0">
              <a:buNone/>
              <a:defRPr sz="1200">
                <a:solidFill>
                  <a:schemeClr val="bg1"/>
                </a:solidFill>
              </a:defRPr>
            </a:lvl3pPr>
            <a:lvl4pPr marL="548640" indent="0">
              <a:buNone/>
              <a:defRPr sz="1100">
                <a:solidFill>
                  <a:schemeClr val="bg1"/>
                </a:solidFill>
              </a:defRPr>
            </a:lvl4pPr>
            <a:lvl5pPr marL="731520" indent="0"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1463338" y="0"/>
            <a:ext cx="423862" cy="7524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Graphic 17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51446" y="435890"/>
            <a:ext cx="247648" cy="224266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-2" y="5448300"/>
            <a:ext cx="1219200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21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4800" y="1447799"/>
            <a:ext cx="11582399" cy="4953001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8208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795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2"/>
            <a:ext cx="12192000" cy="10668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0484"/>
            <a:ext cx="10934699" cy="70426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11582400" cy="4953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1463338" y="0"/>
            <a:ext cx="423862" cy="752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/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551446" y="435890"/>
            <a:ext cx="247648" cy="22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57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36576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54864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73152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91440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168">
          <p15:clr>
            <a:srgbClr val="F26B43"/>
          </p15:clr>
        </p15:guide>
        <p15:guide id="4" orient="horz" pos="4128">
          <p15:clr>
            <a:srgbClr val="F26B43"/>
          </p15:clr>
        </p15:guide>
        <p15:guide id="5" pos="3768">
          <p15:clr>
            <a:srgbClr val="F26B43"/>
          </p15:clr>
        </p15:guide>
        <p15:guide id="6" pos="3912">
          <p15:clr>
            <a:srgbClr val="F26B43"/>
          </p15:clr>
        </p15:guide>
        <p15:guide id="7" pos="192">
          <p15:clr>
            <a:srgbClr val="F26B43"/>
          </p15:clr>
        </p15:guide>
        <p15:guide id="8" pos="7488">
          <p15:clr>
            <a:srgbClr val="F26B43"/>
          </p15:clr>
        </p15:guide>
        <p15:guide id="9" orient="horz" pos="912">
          <p15:clr>
            <a:srgbClr val="F26B43"/>
          </p15:clr>
        </p15:guide>
        <p15:guide id="10" orient="horz" pos="4032">
          <p15:clr>
            <a:srgbClr val="F26B43"/>
          </p15:clr>
        </p15:guide>
        <p15:guide id="11" pos="3648">
          <p15:clr>
            <a:srgbClr val="F26B43"/>
          </p15:clr>
        </p15:guide>
        <p15:guide id="12" pos="4032">
          <p15:clr>
            <a:srgbClr val="F26B43"/>
          </p15:clr>
        </p15:guide>
        <p15:guide id="13" pos="384">
          <p15:clr>
            <a:srgbClr val="F26B43"/>
          </p15:clr>
        </p15:guide>
        <p15:guide id="14" pos="7296">
          <p15:clr>
            <a:srgbClr val="F26B43"/>
          </p15:clr>
        </p15:guide>
        <p15:guide id="15" orient="horz" pos="672">
          <p15:clr>
            <a:srgbClr val="F26B43"/>
          </p15:clr>
        </p15:guide>
        <p15:guide id="16" pos="2496">
          <p15:clr>
            <a:srgbClr val="F26B43"/>
          </p15:clr>
        </p15:guide>
        <p15:guide id="17" pos="2688">
          <p15:clr>
            <a:srgbClr val="F26B43"/>
          </p15:clr>
        </p15:guide>
        <p15:guide id="18" pos="4992">
          <p15:clr>
            <a:srgbClr val="F26B43"/>
          </p15:clr>
        </p15:guide>
        <p15:guide id="19" pos="51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11B4B-E4BC-744F-909D-608FD2CFD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Electronic Signatures</a:t>
            </a:r>
            <a:br>
              <a:rPr lang="en-US" dirty="0"/>
            </a:br>
            <a:br>
              <a:rPr lang="en-US" dirty="0"/>
            </a:br>
            <a:r>
              <a:rPr lang="en-US" sz="4400" dirty="0"/>
              <a:t>January 2021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4707C-2248-C149-A229-94BFE9B20E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Bob Larsen</a:t>
            </a:r>
          </a:p>
        </p:txBody>
      </p:sp>
    </p:spTree>
    <p:extLst>
      <p:ext uri="{BB962C8B-B14F-4D97-AF65-F5344CB8AC3E}">
        <p14:creationId xmlns:p14="http://schemas.microsoft.com/office/powerpoint/2010/main" val="365383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5" name="Rectangle 4"/>
          <p:cNvSpPr/>
          <p:nvPr/>
        </p:nvSpPr>
        <p:spPr>
          <a:xfrm>
            <a:off x="4267199" y="1066802"/>
            <a:ext cx="7924800" cy="57911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" y="1796985"/>
            <a:ext cx="3962400" cy="198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324813"/>
            <a:ext cx="3225799" cy="92554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lvl="0" defTabSz="914400">
              <a:spcAft>
                <a:spcPts val="1000"/>
              </a:spcAft>
            </a:pPr>
            <a:r>
              <a:rPr lang="en-US" sz="2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00700" y="2787585"/>
            <a:ext cx="5791200" cy="172647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defTabSz="914400">
              <a:spcAft>
                <a:spcPts val="1000"/>
              </a:spcAft>
              <a:buClr>
                <a:srgbClr val="CC0000"/>
              </a:buClr>
            </a:pPr>
            <a:r>
              <a:rPr lang="en-US" sz="3200" dirty="0">
                <a:solidFill>
                  <a:srgbClr val="000000"/>
                </a:solidFill>
              </a:rPr>
              <a:t>Bob Larsen</a:t>
            </a:r>
          </a:p>
          <a:p>
            <a:pPr defTabSz="914400">
              <a:spcAft>
                <a:spcPts val="1000"/>
              </a:spcAft>
              <a:buClr>
                <a:srgbClr val="CC0000"/>
              </a:buClr>
            </a:pPr>
            <a:r>
              <a:rPr lang="en-US" sz="3200" dirty="0">
                <a:solidFill>
                  <a:srgbClr val="000000"/>
                </a:solidFill>
              </a:rPr>
              <a:t>IT Director, ORIS</a:t>
            </a:r>
          </a:p>
          <a:p>
            <a:pPr defTabSz="914400">
              <a:spcAft>
                <a:spcPts val="1000"/>
              </a:spcAft>
              <a:buClr>
                <a:srgbClr val="CC0000"/>
              </a:buClr>
            </a:pPr>
            <a:r>
              <a:rPr lang="en-US" sz="3200" dirty="0">
                <a:solidFill>
                  <a:srgbClr val="000000"/>
                </a:solidFill>
              </a:rPr>
              <a:t>bob.larsen@utah.edu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400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ERICA</a:t>
            </a:r>
          </a:p>
        </p:txBody>
      </p:sp>
      <p:sp>
        <p:nvSpPr>
          <p:cNvPr id="5" name="Rectangle 4"/>
          <p:cNvSpPr/>
          <p:nvPr/>
        </p:nvSpPr>
        <p:spPr>
          <a:xfrm>
            <a:off x="4267200" y="1066802"/>
            <a:ext cx="7924800" cy="57911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" y="1796985"/>
            <a:ext cx="3962400" cy="198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324813"/>
            <a:ext cx="3225799" cy="92554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lvl="0" defTabSz="914400">
              <a:spcAft>
                <a:spcPts val="1000"/>
              </a:spcAft>
            </a:pPr>
            <a:r>
              <a:rPr 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HISTORY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38675" y="1609726"/>
            <a:ext cx="6924674" cy="1943099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defTabSz="914400">
              <a:spcAft>
                <a:spcPts val="1000"/>
              </a:spcAft>
              <a:buClr>
                <a:srgbClr val="CC0000"/>
              </a:buClr>
            </a:pPr>
            <a:endParaRPr lang="en-US" sz="4800" b="1" i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03F4AC-A255-403D-9D79-261726B672A5}"/>
              </a:ext>
            </a:extLst>
          </p:cNvPr>
          <p:cNvSpPr txBox="1"/>
          <p:nvPr/>
        </p:nvSpPr>
        <p:spPr>
          <a:xfrm>
            <a:off x="4714873" y="2315216"/>
            <a:ext cx="6848476" cy="347598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marL="285750" indent="-285750" defTabSz="914400">
              <a:spcAft>
                <a:spcPts val="10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2005 – ERICA</a:t>
            </a:r>
          </a:p>
          <a:p>
            <a:pPr marL="285750" indent="-285750" defTabSz="914400">
              <a:spcAft>
                <a:spcPts val="10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2016 – EMMA (Agreements Module)</a:t>
            </a:r>
          </a:p>
          <a:p>
            <a:pPr marL="742950" lvl="1" indent="-285750" defTabSz="914400">
              <a:spcAft>
                <a:spcPts val="10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Reliance Agreements (2016)</a:t>
            </a:r>
          </a:p>
          <a:p>
            <a:pPr marL="742950" lvl="1" indent="-285750" defTabSz="914400">
              <a:spcAft>
                <a:spcPts val="10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</a:rPr>
              <a:t>DocuSign Integration (Early 2017)</a:t>
            </a:r>
          </a:p>
          <a:p>
            <a:pPr marL="742950" lvl="1" indent="-285750" defTabSz="914400">
              <a:spcAft>
                <a:spcPts val="10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Material Transfer Agreements (Late 2017)</a:t>
            </a:r>
          </a:p>
          <a:p>
            <a:pPr marL="742950" lvl="1" indent="-285750" defTabSz="914400">
              <a:spcAft>
                <a:spcPts val="10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Data Sharing Plans (2019)</a:t>
            </a:r>
          </a:p>
          <a:p>
            <a:pPr marL="285750" indent="-285750" defTabSz="914400">
              <a:spcAft>
                <a:spcPts val="10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202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– Future Plans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17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DOCUSIGN</a:t>
            </a:r>
          </a:p>
        </p:txBody>
      </p:sp>
      <p:sp>
        <p:nvSpPr>
          <p:cNvPr id="5" name="Rectangle 4"/>
          <p:cNvSpPr/>
          <p:nvPr/>
        </p:nvSpPr>
        <p:spPr>
          <a:xfrm>
            <a:off x="4267199" y="1200152"/>
            <a:ext cx="7924800" cy="57911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" y="1796985"/>
            <a:ext cx="3962400" cy="198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324813"/>
            <a:ext cx="3225799" cy="92554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lvl="0" defTabSz="914400">
              <a:spcAft>
                <a:spcPts val="1000"/>
              </a:spcAft>
            </a:pPr>
            <a:r>
              <a:rPr lang="en-US" sz="24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CAMPUS AGREEMENT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3999" y="1882852"/>
            <a:ext cx="5791200" cy="461093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marL="285750" indent="-285750" defTabSz="914400">
              <a:spcAft>
                <a:spcPts val="10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Mark </a:t>
            </a:r>
            <a:r>
              <a:rPr lang="en-US" sz="2000" b="1" dirty="0" err="1">
                <a:solidFill>
                  <a:srgbClr val="000000"/>
                </a:solidFill>
              </a:rPr>
              <a:t>Curtz</a:t>
            </a:r>
            <a:r>
              <a:rPr lang="en-US" sz="2000" b="1" dirty="0">
                <a:solidFill>
                  <a:srgbClr val="000000"/>
                </a:solidFill>
              </a:rPr>
              <a:t>, UIT, IT Product Manager</a:t>
            </a:r>
          </a:p>
          <a:p>
            <a:pPr marL="285750" indent="-285750" defTabSz="914400">
              <a:spcAft>
                <a:spcPts val="10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285750" indent="-285750" defTabSz="914400">
              <a:spcAft>
                <a:spcPts val="10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HIPAA Compliant</a:t>
            </a:r>
          </a:p>
          <a:p>
            <a:pPr marL="285750" indent="-285750" defTabSz="914400">
              <a:spcAft>
                <a:spcPts val="10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Cost</a:t>
            </a:r>
          </a:p>
          <a:p>
            <a:pPr marL="285750" indent="-285750" defTabSz="914400">
              <a:spcAft>
                <a:spcPts val="10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Training</a:t>
            </a:r>
          </a:p>
          <a:p>
            <a:pPr marL="285750" indent="-285750" defTabSz="914400">
              <a:spcAft>
                <a:spcPts val="10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Demo Account</a:t>
            </a:r>
          </a:p>
          <a:p>
            <a:pPr marL="285750" indent="-285750" defTabSz="914400">
              <a:spcAft>
                <a:spcPts val="10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</a:rPr>
              <a:t>PowerForms</a:t>
            </a:r>
            <a:endParaRPr lang="en-US" sz="2000" dirty="0">
              <a:solidFill>
                <a:srgbClr val="000000"/>
              </a:solidFill>
            </a:endParaRPr>
          </a:p>
          <a:p>
            <a:pPr marL="285750" indent="-285750" defTabSz="914400">
              <a:spcAft>
                <a:spcPts val="10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SSO</a:t>
            </a:r>
          </a:p>
          <a:p>
            <a:pPr marL="285750" indent="-285750" defTabSz="914400">
              <a:spcAft>
                <a:spcPts val="10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Status</a:t>
            </a:r>
          </a:p>
          <a:p>
            <a:pPr marL="285750" indent="-285750" defTabSz="914400">
              <a:spcAft>
                <a:spcPts val="10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21 CFR Part 11</a:t>
            </a:r>
          </a:p>
          <a:p>
            <a:pPr marL="285750" indent="-285750" defTabSz="914400">
              <a:spcAft>
                <a:spcPts val="10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AE24F4-D149-4BD0-BBC7-F8F7CBB8820D}"/>
              </a:ext>
            </a:extLst>
          </p:cNvPr>
          <p:cNvSpPr txBox="1"/>
          <p:nvPr/>
        </p:nvSpPr>
        <p:spPr>
          <a:xfrm>
            <a:off x="5772149" y="4200131"/>
            <a:ext cx="5791200" cy="172647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marL="285750" indent="-285750" defTabSz="914400">
              <a:spcAft>
                <a:spcPts val="1000"/>
              </a:spcAft>
              <a:buClr>
                <a:srgbClr val="CC0000"/>
              </a:buClr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22874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UniversityofUtah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CC0000"/>
      </a:accent1>
      <a:accent2>
        <a:srgbClr val="808080"/>
      </a:accent2>
      <a:accent3>
        <a:srgbClr val="F1F1F1"/>
      </a:accent3>
      <a:accent4>
        <a:srgbClr val="6C0000"/>
      </a:accent4>
      <a:accent5>
        <a:srgbClr val="666666"/>
      </a:accent5>
      <a:accent6>
        <a:srgbClr val="333333"/>
      </a:accent6>
      <a:hlink>
        <a:srgbClr val="0563C1"/>
      </a:hlink>
      <a:folHlink>
        <a:srgbClr val="954F72"/>
      </a:folHlink>
    </a:clrScheme>
    <a:fontScheme name="Custom 97">
      <a:majorFont>
        <a:latin typeface="Open Sans 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lIns="0" tIns="0" rIns="0" bIns="0" rtlCol="0">
        <a:noAutofit/>
      </a:bodyPr>
      <a:lstStyle>
        <a:defPPr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AE5C0A8D3AB64AAD99EFCA2EA82B18" ma:contentTypeVersion="7" ma:contentTypeDescription="Create a new document." ma:contentTypeScope="" ma:versionID="bc634f83713ced03a3aa08f4bc1090cf">
  <xsd:schema xmlns:xsd="http://www.w3.org/2001/XMLSchema" xmlns:xs="http://www.w3.org/2001/XMLSchema" xmlns:p="http://schemas.microsoft.com/office/2006/metadata/properties" xmlns:ns3="502c6a0c-8ec3-4542-b7c6-a3f031d429ef" xmlns:ns4="1a13a133-75af-4fde-8b91-825f2f418cc2" targetNamespace="http://schemas.microsoft.com/office/2006/metadata/properties" ma:root="true" ma:fieldsID="fb536df88d46608687a07e1fe7e9687b" ns3:_="" ns4:_="">
    <xsd:import namespace="502c6a0c-8ec3-4542-b7c6-a3f031d429ef"/>
    <xsd:import namespace="1a13a133-75af-4fde-8b91-825f2f418cc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2c6a0c-8ec3-4542-b7c6-a3f031d429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3a133-75af-4fde-8b91-825f2f418c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F9BEB5-95C7-4E64-AE30-16A2125A47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94BACD-5C78-4E5B-BA3D-6708572E424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14D2C2D-C188-4BB9-89A8-75F7A81293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2c6a0c-8ec3-4542-b7c6-a3f031d429ef"/>
    <ds:schemaRef ds:uri="1a13a133-75af-4fde-8b91-825f2f418c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18347</TotalTime>
  <Words>91</Words>
  <Application>Microsoft Office PowerPoint</Application>
  <PresentationFormat>Widescreen</PresentationFormat>
  <Paragraphs>31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Open Sans</vt:lpstr>
      <vt:lpstr>2_Office Theme</vt:lpstr>
      <vt:lpstr>Electronic Signatures  January 2021 </vt:lpstr>
      <vt:lpstr>WELCOME</vt:lpstr>
      <vt:lpstr>ERICA</vt:lpstr>
      <vt:lpstr>DOCUSIGN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Testing</dc:title>
  <dc:creator>Shanna Long</dc:creator>
  <cp:lastModifiedBy>Bob Larsen</cp:lastModifiedBy>
  <cp:revision>105</cp:revision>
  <dcterms:created xsi:type="dcterms:W3CDTF">2019-11-07T17:12:18Z</dcterms:created>
  <dcterms:modified xsi:type="dcterms:W3CDTF">2021-02-03T19:12:40Z</dcterms:modified>
</cp:coreProperties>
</file>